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7" r:id="rId1"/>
    <p:sldMasterId id="2147483687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721AE470-F6CD-A828-859F-A113114714DC}" name="Vineeta Sinha" initials="" userId="90ad41fc2678bb8e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143"/>
    <p:restoredTop sz="95781"/>
  </p:normalViewPr>
  <p:slideViewPr>
    <p:cSldViewPr snapToGrid="0">
      <p:cViewPr varScale="1">
        <p:scale>
          <a:sx n="111" d="100"/>
          <a:sy n="111" d="100"/>
        </p:scale>
        <p:origin x="54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microsoft.com/office/2018/10/relationships/authors" Target="author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viewProps" Target="view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9A1C012-8297-4361-ACE8-A2509FB18911}"/>
              </a:ext>
            </a:extLst>
          </p:cNvPr>
          <p:cNvSpPr/>
          <p:nvPr/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EC2572-8518-46FF-8F60-FE2963DF4A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0120" y="640080"/>
            <a:ext cx="10268712" cy="3227832"/>
          </a:xfrm>
        </p:spPr>
        <p:txBody>
          <a:bodyPr anchor="b">
            <a:normAutofit/>
          </a:bodyPr>
          <a:lstStyle>
            <a:lvl1pPr algn="ctr">
              <a:defRPr sz="88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A0C76A-7715-48A4-8CF5-14BBF61962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0120" y="4526280"/>
            <a:ext cx="10268712" cy="1508760"/>
          </a:xfrm>
        </p:spPr>
        <p:txBody>
          <a:bodyPr>
            <a:normAutofit/>
          </a:bodyPr>
          <a:lstStyle>
            <a:lvl1pPr marL="0" indent="0" algn="ctr">
              <a:buNone/>
              <a:defRPr sz="36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2D4EF84-F7DF-49C5-9285-301284ADB9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A37D6D71-8B28-4ED6-B932-04B197003D23}" type="datetimeFigureOut">
              <a:rPr lang="en-US" smtClean="0"/>
              <a:pPr algn="r"/>
              <a:t>12/16/23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81266E04-79AF-49EF-86BC-DB29D304B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90DF5B53-9A9A-46CE-A910-25ADA5875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87954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6327B9-64C6-4AFE-8E67-F60CD17A80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92656D-F600-4D76-8A0F-BDBE78759B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A13412-4939-4879-B91F-BB5B029B6C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12/16/23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5237DB9-DE7D-4687-82D7-612600F06C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C819356-0444-4C23-82D3-E2FDE28D3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62268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EB51B7C-D548-4AB7-90A4-C196105E6D56}"/>
              </a:ext>
            </a:extLst>
          </p:cNvPr>
          <p:cNvSpPr/>
          <p:nvPr/>
        </p:nvSpPr>
        <p:spPr>
          <a:xfrm>
            <a:off x="7108274" y="0"/>
            <a:ext cx="508372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32DC521B-8B54-4843-9FF4-B2C30FA0043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751740" y="643467"/>
            <a:ext cx="3477092" cy="5533495"/>
          </a:xfrm>
        </p:spPr>
        <p:txBody>
          <a:bodyPr vert="eaVert" tIns="9144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10E3F10-9E27-41E6-A965-4243E37BE3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960120" y="643467"/>
            <a:ext cx="5504687" cy="5533496"/>
          </a:xfrm>
        </p:spPr>
        <p:txBody>
          <a:bodyPr vert="eaVert" tIns="91440" bIns="9144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341D62D-51A0-4AD7-8027-BF548FB6AAF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17898" y="6356350"/>
            <a:ext cx="252279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A37D6D71-8B28-4ED6-B932-04B197003D23}" type="datetimeFigureOut">
              <a:rPr lang="en-US" smtClean="0"/>
              <a:pPr algn="r"/>
              <a:t>12/16/23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5857492-A701-44A1-B1D5-7B2C8CD065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ED2E8AE-F1AA-4D19-A434-102501D3B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08588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1" descr="Tag=AccentColor&#10;Flavor=Light&#10;Target=Fill">
            <a:extLst>
              <a:ext uri="{FF2B5EF4-FFF2-40B4-BE49-F238E27FC236}">
                <a16:creationId xmlns:a16="http://schemas.microsoft.com/office/drawing/2014/main" id="{0D57E7FA-E8FC-45AC-868F-CDC8144939D6}"/>
              </a:ext>
            </a:extLst>
          </p:cNvPr>
          <p:cNvSpPr/>
          <p:nvPr/>
        </p:nvSpPr>
        <p:spPr>
          <a:xfrm rot="10800000" flipV="1">
            <a:off x="2599854" y="527562"/>
            <a:ext cx="6992292" cy="5102484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7094A5-EB6F-441D-88F8-CD7A30C847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8760" y="1591056"/>
            <a:ext cx="5705856" cy="3264408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7CE1E3-3929-42A6-81B7-056BD88EF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28616"/>
            <a:ext cx="5705856" cy="996696"/>
          </a:xfrm>
        </p:spPr>
        <p:txBody>
          <a:bodyPr/>
          <a:lstStyle>
            <a:lvl1pPr marL="0" indent="0" algn="l">
              <a:buNone/>
              <a:defRPr sz="2400" cap="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E951E3-0794-422C-AF76-0AD4A7FB1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12/16/23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4EBFA8-0291-4D77-A9D9-B17FC2382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7AC4D4-C4EE-4624-A329-C608A1D5A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1950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 descr="Tag=AccentColor&#10;Flavor=Light&#10;Target=Fill">
            <a:extLst>
              <a:ext uri="{FF2B5EF4-FFF2-40B4-BE49-F238E27FC236}">
                <a16:creationId xmlns:a16="http://schemas.microsoft.com/office/drawing/2014/main" id="{13B7BB51-92B8-4089-8DAB-1202A4D1C6A3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1051560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BAE770-8363-44CD-8A22-AB26C5C53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12/16/23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3428F0-E5C2-42A1-AB2F-1A19FFAD1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2115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9" descr="Tag=AccentColor&#10;Flavor=Light&#10;Target=Fill">
            <a:extLst>
              <a:ext uri="{FF2B5EF4-FFF2-40B4-BE49-F238E27FC236}">
                <a16:creationId xmlns:a16="http://schemas.microsoft.com/office/drawing/2014/main" id="{DB2CE8D6-5B4E-4EBE-9ED5-A1DA7E2A5CDA}"/>
              </a:ext>
            </a:extLst>
          </p:cNvPr>
          <p:cNvSpPr/>
          <p:nvPr/>
        </p:nvSpPr>
        <p:spPr>
          <a:xfrm>
            <a:off x="7209816" y="0"/>
            <a:ext cx="4143984" cy="5747660"/>
          </a:xfrm>
          <a:custGeom>
            <a:avLst/>
            <a:gdLst>
              <a:gd name="connsiteX0" fmla="*/ 0 w 3843750"/>
              <a:gd name="connsiteY0" fmla="*/ 346 h 5956080"/>
              <a:gd name="connsiteX1" fmla="*/ 72373 w 3843750"/>
              <a:gd name="connsiteY1" fmla="*/ 2447534 h 5956080"/>
              <a:gd name="connsiteX2" fmla="*/ 145093 w 3843750"/>
              <a:gd name="connsiteY2" fmla="*/ 3878724 h 5956080"/>
              <a:gd name="connsiteX3" fmla="*/ 237897 w 3843750"/>
              <a:gd name="connsiteY3" fmla="*/ 4208041 h 5956080"/>
              <a:gd name="connsiteX4" fmla="*/ 281875 w 3843750"/>
              <a:gd name="connsiteY4" fmla="*/ 4677601 h 5956080"/>
              <a:gd name="connsiteX5" fmla="*/ 360135 w 3843750"/>
              <a:gd name="connsiteY5" fmla="*/ 5287407 h 5956080"/>
              <a:gd name="connsiteX6" fmla="*/ 414155 w 3843750"/>
              <a:gd name="connsiteY6" fmla="*/ 5817914 h 5956080"/>
              <a:gd name="connsiteX7" fmla="*/ 681487 w 3843750"/>
              <a:gd name="connsiteY7" fmla="*/ 5914873 h 5956080"/>
              <a:gd name="connsiteX8" fmla="*/ 892373 w 3843750"/>
              <a:gd name="connsiteY8" fmla="*/ 5605295 h 5956080"/>
              <a:gd name="connsiteX9" fmla="*/ 1027770 w 3843750"/>
              <a:gd name="connsiteY9" fmla="*/ 5804063 h 5956080"/>
              <a:gd name="connsiteX10" fmla="*/ 1200566 w 3843750"/>
              <a:gd name="connsiteY10" fmla="*/ 5527036 h 5956080"/>
              <a:gd name="connsiteX11" fmla="*/ 1348083 w 3843750"/>
              <a:gd name="connsiteY11" fmla="*/ 5363590 h 5956080"/>
              <a:gd name="connsiteX12" fmla="*/ 1425997 w 3843750"/>
              <a:gd name="connsiteY12" fmla="*/ 4800532 h 5956080"/>
              <a:gd name="connsiteX13" fmla="*/ 1517416 w 3843750"/>
              <a:gd name="connsiteY13" fmla="*/ 4640549 h 5956080"/>
              <a:gd name="connsiteX14" fmla="*/ 1569705 w 3843750"/>
              <a:gd name="connsiteY14" fmla="*/ 4803995 h 5956080"/>
              <a:gd name="connsiteX15" fmla="*/ 1530921 w 3843750"/>
              <a:gd name="connsiteY15" fmla="*/ 5433885 h 5956080"/>
              <a:gd name="connsiteX16" fmla="*/ 1614721 w 3843750"/>
              <a:gd name="connsiteY16" fmla="*/ 5319957 h 5956080"/>
              <a:gd name="connsiteX17" fmla="*/ 1800676 w 3843750"/>
              <a:gd name="connsiteY17" fmla="*/ 4608691 h 5956080"/>
              <a:gd name="connsiteX18" fmla="*/ 1918759 w 3843750"/>
              <a:gd name="connsiteY18" fmla="*/ 4486799 h 5956080"/>
              <a:gd name="connsiteX19" fmla="*/ 2009139 w 3843750"/>
              <a:gd name="connsiteY19" fmla="*/ 4715000 h 5956080"/>
              <a:gd name="connsiteX20" fmla="*/ 2135532 w 3843750"/>
              <a:gd name="connsiteY20" fmla="*/ 5321689 h 5956080"/>
              <a:gd name="connsiteX21" fmla="*/ 2209291 w 3843750"/>
              <a:gd name="connsiteY21" fmla="*/ 5028733 h 5956080"/>
              <a:gd name="connsiteX22" fmla="*/ 2501208 w 3843750"/>
              <a:gd name="connsiteY22" fmla="*/ 4457711 h 5956080"/>
              <a:gd name="connsiteX23" fmla="*/ 2695127 w 3843750"/>
              <a:gd name="connsiteY23" fmla="*/ 4973674 h 5956080"/>
              <a:gd name="connsiteX24" fmla="*/ 2825329 w 3843750"/>
              <a:gd name="connsiteY24" fmla="*/ 4563328 h 5956080"/>
              <a:gd name="connsiteX25" fmla="*/ 2904628 w 3843750"/>
              <a:gd name="connsiteY25" fmla="*/ 4466368 h 5956080"/>
              <a:gd name="connsiteX26" fmla="*/ 2922635 w 3843750"/>
              <a:gd name="connsiteY26" fmla="*/ 4519696 h 5956080"/>
              <a:gd name="connsiteX27" fmla="*/ 3089544 w 3843750"/>
              <a:gd name="connsiteY27" fmla="*/ 3606545 h 5956080"/>
              <a:gd name="connsiteX28" fmla="*/ 3150490 w 3843750"/>
              <a:gd name="connsiteY28" fmla="*/ 3989882 h 5956080"/>
              <a:gd name="connsiteX29" fmla="*/ 3755448 w 3843750"/>
              <a:gd name="connsiteY29" fmla="*/ 1538193 h 5956080"/>
              <a:gd name="connsiteX30" fmla="*/ 3850330 w 3843750"/>
              <a:gd name="connsiteY30" fmla="*/ 0 h 5956080"/>
              <a:gd name="connsiteX31" fmla="*/ 0 w 3843750"/>
              <a:gd name="connsiteY31" fmla="*/ 0 h 5956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843750" h="5956080">
                <a:moveTo>
                  <a:pt x="0" y="346"/>
                </a:moveTo>
                <a:cubicBezTo>
                  <a:pt x="12120" y="1234155"/>
                  <a:pt x="72720" y="2447534"/>
                  <a:pt x="72373" y="2447534"/>
                </a:cubicBezTo>
                <a:cubicBezTo>
                  <a:pt x="72720" y="2449265"/>
                  <a:pt x="114274" y="3641520"/>
                  <a:pt x="145093" y="3878724"/>
                </a:cubicBezTo>
                <a:cubicBezTo>
                  <a:pt x="176258" y="4119392"/>
                  <a:pt x="210194" y="3969797"/>
                  <a:pt x="237897" y="4208041"/>
                </a:cubicBezTo>
                <a:cubicBezTo>
                  <a:pt x="250017" y="4367677"/>
                  <a:pt x="237204" y="4527661"/>
                  <a:pt x="281875" y="4677601"/>
                </a:cubicBezTo>
                <a:cubicBezTo>
                  <a:pt x="278758" y="4908226"/>
                  <a:pt x="338319" y="5059552"/>
                  <a:pt x="360135" y="5287407"/>
                </a:cubicBezTo>
                <a:cubicBezTo>
                  <a:pt x="370177" y="5468860"/>
                  <a:pt x="348015" y="5649274"/>
                  <a:pt x="414155" y="5817914"/>
                </a:cubicBezTo>
                <a:cubicBezTo>
                  <a:pt x="467137" y="5947770"/>
                  <a:pt x="534662" y="6049578"/>
                  <a:pt x="681487" y="5914873"/>
                </a:cubicBezTo>
                <a:cubicBezTo>
                  <a:pt x="680448" y="5747964"/>
                  <a:pt x="925963" y="5772897"/>
                  <a:pt x="892373" y="5605295"/>
                </a:cubicBezTo>
                <a:cubicBezTo>
                  <a:pt x="1003184" y="5641309"/>
                  <a:pt x="945009" y="5759046"/>
                  <a:pt x="1027770" y="5804063"/>
                </a:cubicBezTo>
                <a:cubicBezTo>
                  <a:pt x="1099105" y="5719915"/>
                  <a:pt x="1051664" y="5551968"/>
                  <a:pt x="1200566" y="5527036"/>
                </a:cubicBezTo>
                <a:cubicBezTo>
                  <a:pt x="1352931" y="5564088"/>
                  <a:pt x="1336655" y="5453970"/>
                  <a:pt x="1348083" y="5363590"/>
                </a:cubicBezTo>
                <a:cubicBezTo>
                  <a:pt x="1370938" y="5149586"/>
                  <a:pt x="1389291" y="5009687"/>
                  <a:pt x="1425997" y="4800532"/>
                </a:cubicBezTo>
                <a:cubicBezTo>
                  <a:pt x="1436385" y="4748243"/>
                  <a:pt x="1415608" y="4628775"/>
                  <a:pt x="1517416" y="4640549"/>
                </a:cubicBezTo>
                <a:cubicBezTo>
                  <a:pt x="1596022" y="4651976"/>
                  <a:pt x="1566242" y="4746512"/>
                  <a:pt x="1569705" y="4803995"/>
                </a:cubicBezTo>
                <a:cubicBezTo>
                  <a:pt x="1600177" y="5128809"/>
                  <a:pt x="1532998" y="5109763"/>
                  <a:pt x="1530921" y="5433885"/>
                </a:cubicBezTo>
                <a:cubicBezTo>
                  <a:pt x="1530574" y="5446697"/>
                  <a:pt x="1580786" y="5458125"/>
                  <a:pt x="1614721" y="5319957"/>
                </a:cubicBezTo>
                <a:cubicBezTo>
                  <a:pt x="1681208" y="5047432"/>
                  <a:pt x="1760507" y="4832736"/>
                  <a:pt x="1800676" y="4608691"/>
                </a:cubicBezTo>
                <a:cubicBezTo>
                  <a:pt x="1848463" y="4656824"/>
                  <a:pt x="1889671" y="4439704"/>
                  <a:pt x="1918759" y="4486799"/>
                </a:cubicBezTo>
                <a:cubicBezTo>
                  <a:pt x="1932264" y="4566098"/>
                  <a:pt x="1956503" y="4642626"/>
                  <a:pt x="2009139" y="4715000"/>
                </a:cubicBezTo>
                <a:cubicBezTo>
                  <a:pt x="2054502" y="4933851"/>
                  <a:pt x="2004983" y="5137812"/>
                  <a:pt x="2135532" y="5321689"/>
                </a:cubicBezTo>
                <a:cubicBezTo>
                  <a:pt x="2135532" y="5321689"/>
                  <a:pt x="2137610" y="5265245"/>
                  <a:pt x="2209291" y="5028733"/>
                </a:cubicBezTo>
                <a:cubicBezTo>
                  <a:pt x="2267120" y="4838277"/>
                  <a:pt x="2341225" y="4936622"/>
                  <a:pt x="2501208" y="4457711"/>
                </a:cubicBezTo>
                <a:cubicBezTo>
                  <a:pt x="2545186" y="4641934"/>
                  <a:pt x="2446495" y="4877753"/>
                  <a:pt x="2695127" y="4973674"/>
                </a:cubicBezTo>
                <a:cubicBezTo>
                  <a:pt x="2743260" y="4833775"/>
                  <a:pt x="2706208" y="4662365"/>
                  <a:pt x="2825329" y="4563328"/>
                </a:cubicBezTo>
                <a:cubicBezTo>
                  <a:pt x="2859958" y="4534586"/>
                  <a:pt x="2884890" y="4501689"/>
                  <a:pt x="2904628" y="4466368"/>
                </a:cubicBezTo>
                <a:cubicBezTo>
                  <a:pt x="2910515" y="4484375"/>
                  <a:pt x="2916749" y="4503074"/>
                  <a:pt x="2922635" y="4519696"/>
                </a:cubicBezTo>
                <a:cubicBezTo>
                  <a:pt x="2946529" y="4491647"/>
                  <a:pt x="3082618" y="3784882"/>
                  <a:pt x="3089544" y="3606545"/>
                </a:cubicBezTo>
                <a:cubicBezTo>
                  <a:pt x="3124172" y="3733285"/>
                  <a:pt x="3150490" y="3989882"/>
                  <a:pt x="3150490" y="3989882"/>
                </a:cubicBezTo>
                <a:cubicBezTo>
                  <a:pt x="3150490" y="3989882"/>
                  <a:pt x="3300085" y="3936900"/>
                  <a:pt x="3755448" y="1538193"/>
                </a:cubicBezTo>
                <a:cubicBezTo>
                  <a:pt x="3791461" y="1348775"/>
                  <a:pt x="3824704" y="697762"/>
                  <a:pt x="3850330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AD5705-B027-4C44-B38A-60296E29E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078991"/>
            <a:ext cx="5266944" cy="3136392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8BBAC4-9088-44CF-BA2D-B8DD24FB5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279392"/>
            <a:ext cx="5266944" cy="1500187"/>
          </a:xfrm>
        </p:spPr>
        <p:txBody>
          <a:bodyPr/>
          <a:lstStyle>
            <a:lvl1pPr marL="0" indent="0">
              <a:buNone/>
              <a:defRPr sz="24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93FB3F-D2A6-4919-B57B-C08861D46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12/16/23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9049E0-6BE5-43FA-A4D4-ACAFC871A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8C28D-1479-4F15-B906-0AEBBCCA8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4932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FD51F360-8860-4FB5-A0A5-773473DD8B39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A77EC9-372A-4ECA-9088-780532AF0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882CE-1B27-414A-9B06-AA5D2DB683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397E60-5D92-4530-96D1-FC09AF3C27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9088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4240FE-0C6A-47E9-9B0A-7B3C60877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12/16/23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71AE1B-BB18-4C7E-AA77-3A4D401A5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FA7B1D-FEDD-4E29-A352-29E5F498B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52528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 descr="Tag=AccentColor&#10;Flavor=Light&#10;Target=Fill">
            <a:extLst>
              <a:ext uri="{FF2B5EF4-FFF2-40B4-BE49-F238E27FC236}">
                <a16:creationId xmlns:a16="http://schemas.microsoft.com/office/drawing/2014/main" id="{527D753D-3426-457C-9082-B92894509EC0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4D2B94-0682-4185-BCE3-89AF214A4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65C47E-B85E-4B3E-A669-DEEC7F5DF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24517F-FE8C-49AD-9A52-0F43010526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0C73EC-7117-4DC2-9075-14102F2E28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190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D9A323-865B-4177-8F98-9BA304E022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190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A4E5D6-7075-4584-BD43-D966F0B58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12/16/23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38B83D-8A05-4F3C-A409-1602C9630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D250E7-8A73-449C-A140-A2A2582D7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57294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raphic 1" descr="Tag=AccentColor&#10;Flavor=Light&#10;Target=Fill">
            <a:extLst>
              <a:ext uri="{FF2B5EF4-FFF2-40B4-BE49-F238E27FC236}">
                <a16:creationId xmlns:a16="http://schemas.microsoft.com/office/drawing/2014/main" id="{AAFBE1F6-FC6D-4C3D-9AC3-97028E6F18C7}"/>
              </a:ext>
            </a:extLst>
          </p:cNvPr>
          <p:cNvSpPr/>
          <p:nvPr/>
        </p:nvSpPr>
        <p:spPr>
          <a:xfrm rot="10800000" flipV="1">
            <a:off x="1969639" y="181596"/>
            <a:ext cx="8252722" cy="6022258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2825A4-268B-4301-8432-F9E9B2661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3784" y="1572768"/>
            <a:ext cx="6501384" cy="4096512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33410F-8A90-47F6-BD39-4AC0E4358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12/16/23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D819A9-F8DE-4E5C-AFC3-E0105ACD8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E25320-A12F-4F3E-8EC9-11292FF36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45061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12/16/23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35469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 descr="Mask ID=&#10;Mask position=bottom, center&#10;Mask family= brushstroke, landscape, wide">
            <a:extLst>
              <a:ext uri="{FF2B5EF4-FFF2-40B4-BE49-F238E27FC236}">
                <a16:creationId xmlns:a16="http://schemas.microsoft.com/office/drawing/2014/main" id="{736BF44D-E8DD-45FA-931D-CBCC67D57944}"/>
              </a:ext>
            </a:extLst>
          </p:cNvPr>
          <p:cNvSpPr/>
          <p:nvPr/>
        </p:nvSpPr>
        <p:spPr>
          <a:xfrm>
            <a:off x="1768100" y="-1"/>
            <a:ext cx="10423900" cy="5920155"/>
          </a:xfrm>
          <a:custGeom>
            <a:avLst/>
            <a:gdLst>
              <a:gd name="connsiteX0" fmla="*/ 10423900 w 10423900"/>
              <a:gd name="connsiteY0" fmla="*/ 0 h 5491534"/>
              <a:gd name="connsiteX1" fmla="*/ 3493157 w 10423900"/>
              <a:gd name="connsiteY1" fmla="*/ 0 h 5491534"/>
              <a:gd name="connsiteX2" fmla="*/ 3493018 w 10423900"/>
              <a:gd name="connsiteY2" fmla="*/ 31 h 5491534"/>
              <a:gd name="connsiteX3" fmla="*/ 3245493 w 10423900"/>
              <a:gd name="connsiteY3" fmla="*/ 104839 h 5491534"/>
              <a:gd name="connsiteX4" fmla="*/ 4434802 w 10423900"/>
              <a:gd name="connsiteY4" fmla="*/ 284558 h 5491534"/>
              <a:gd name="connsiteX5" fmla="*/ 4011937 w 10423900"/>
              <a:gd name="connsiteY5" fmla="*/ 395559 h 5491534"/>
              <a:gd name="connsiteX6" fmla="*/ 3573213 w 10423900"/>
              <a:gd name="connsiteY6" fmla="*/ 474847 h 5491534"/>
              <a:gd name="connsiteX7" fmla="*/ 3097489 w 10423900"/>
              <a:gd name="connsiteY7" fmla="*/ 532990 h 5491534"/>
              <a:gd name="connsiteX8" fmla="*/ 2664052 w 10423900"/>
              <a:gd name="connsiteY8" fmla="*/ 649279 h 5491534"/>
              <a:gd name="connsiteX9" fmla="*/ 3795218 w 10423900"/>
              <a:gd name="connsiteY9" fmla="*/ 696852 h 5491534"/>
              <a:gd name="connsiteX10" fmla="*/ 3208492 w 10423900"/>
              <a:gd name="connsiteY10" fmla="*/ 802568 h 5491534"/>
              <a:gd name="connsiteX11" fmla="*/ 2727483 w 10423900"/>
              <a:gd name="connsiteY11" fmla="*/ 939999 h 5491534"/>
              <a:gd name="connsiteX12" fmla="*/ 2389190 w 10423900"/>
              <a:gd name="connsiteY12" fmla="*/ 1003429 h 5491534"/>
              <a:gd name="connsiteX13" fmla="*/ 2029754 w 10423900"/>
              <a:gd name="connsiteY13" fmla="*/ 1019287 h 5491534"/>
              <a:gd name="connsiteX14" fmla="*/ 1945181 w 10423900"/>
              <a:gd name="connsiteY14" fmla="*/ 1119716 h 5491534"/>
              <a:gd name="connsiteX15" fmla="*/ 2056184 w 10423900"/>
              <a:gd name="connsiteY15" fmla="*/ 1225434 h 5491534"/>
              <a:gd name="connsiteX16" fmla="*/ 2225329 w 10423900"/>
              <a:gd name="connsiteY16" fmla="*/ 1236004 h 5491534"/>
              <a:gd name="connsiteX17" fmla="*/ 3234920 w 10423900"/>
              <a:gd name="connsiteY17" fmla="*/ 1262435 h 5491534"/>
              <a:gd name="connsiteX18" fmla="*/ 0 w 10423900"/>
              <a:gd name="connsiteY18" fmla="*/ 1495009 h 5491534"/>
              <a:gd name="connsiteX19" fmla="*/ 438724 w 10423900"/>
              <a:gd name="connsiteY19" fmla="*/ 1637728 h 5491534"/>
              <a:gd name="connsiteX20" fmla="*/ 586726 w 10423900"/>
              <a:gd name="connsiteY20" fmla="*/ 2028877 h 5491534"/>
              <a:gd name="connsiteX21" fmla="*/ 1125878 w 10423900"/>
              <a:gd name="connsiteY21" fmla="*/ 2250882 h 5491534"/>
              <a:gd name="connsiteX22" fmla="*/ 1474744 w 10423900"/>
              <a:gd name="connsiteY22" fmla="*/ 2330169 h 5491534"/>
              <a:gd name="connsiteX23" fmla="*/ 2272901 w 10423900"/>
              <a:gd name="connsiteY23" fmla="*/ 2446458 h 5491534"/>
              <a:gd name="connsiteX24" fmla="*/ 2389190 w 10423900"/>
              <a:gd name="connsiteY24" fmla="*/ 2636747 h 5491534"/>
              <a:gd name="connsiteX25" fmla="*/ 2489621 w 10423900"/>
              <a:gd name="connsiteY25" fmla="*/ 2848179 h 5491534"/>
              <a:gd name="connsiteX26" fmla="*/ 2701053 w 10423900"/>
              <a:gd name="connsiteY26" fmla="*/ 2985611 h 5491534"/>
              <a:gd name="connsiteX27" fmla="*/ 1057165 w 10423900"/>
              <a:gd name="connsiteY27" fmla="*/ 2964468 h 5491534"/>
              <a:gd name="connsiteX28" fmla="*/ 2912485 w 10423900"/>
              <a:gd name="connsiteY28" fmla="*/ 3408477 h 5491534"/>
              <a:gd name="connsiteX29" fmla="*/ 2748626 w 10423900"/>
              <a:gd name="connsiteY29" fmla="*/ 3582909 h 5491534"/>
              <a:gd name="connsiteX30" fmla="*/ 3763503 w 10423900"/>
              <a:gd name="connsiteY30" fmla="*/ 3820771 h 5491534"/>
              <a:gd name="connsiteX31" fmla="*/ 3219063 w 10423900"/>
              <a:gd name="connsiteY31" fmla="*/ 3847199 h 5491534"/>
              <a:gd name="connsiteX32" fmla="*/ 6385269 w 10423900"/>
              <a:gd name="connsiteY32" fmla="*/ 4840933 h 5491534"/>
              <a:gd name="connsiteX33" fmla="*/ 10285854 w 10423900"/>
              <a:gd name="connsiteY33" fmla="*/ 5471118 h 5491534"/>
              <a:gd name="connsiteX34" fmla="*/ 10423900 w 10423900"/>
              <a:gd name="connsiteY34" fmla="*/ 5491534 h 5491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3900" h="5491534">
                <a:moveTo>
                  <a:pt x="10423900" y="0"/>
                </a:moveTo>
                <a:lnTo>
                  <a:pt x="3493157" y="0"/>
                </a:lnTo>
                <a:lnTo>
                  <a:pt x="3493018" y="31"/>
                </a:lnTo>
                <a:cubicBezTo>
                  <a:pt x="3414969" y="12668"/>
                  <a:pt x="3328744" y="21588"/>
                  <a:pt x="3245493" y="104839"/>
                </a:cubicBezTo>
                <a:cubicBezTo>
                  <a:pt x="3668357" y="162984"/>
                  <a:pt x="4075366" y="51981"/>
                  <a:pt x="4434802" y="284558"/>
                </a:cubicBezTo>
                <a:cubicBezTo>
                  <a:pt x="4302656" y="400846"/>
                  <a:pt x="4154654" y="374416"/>
                  <a:pt x="4011937" y="395559"/>
                </a:cubicBezTo>
                <a:cubicBezTo>
                  <a:pt x="3863934" y="416704"/>
                  <a:pt x="3721217" y="453704"/>
                  <a:pt x="3573213" y="474847"/>
                </a:cubicBezTo>
                <a:cubicBezTo>
                  <a:pt x="3414639" y="501275"/>
                  <a:pt x="3256063" y="506562"/>
                  <a:pt x="3097489" y="532990"/>
                </a:cubicBezTo>
                <a:cubicBezTo>
                  <a:pt x="2965345" y="554135"/>
                  <a:pt x="2822627" y="517133"/>
                  <a:pt x="2664052" y="649279"/>
                </a:cubicBezTo>
                <a:cubicBezTo>
                  <a:pt x="3055203" y="744424"/>
                  <a:pt x="3409352" y="601706"/>
                  <a:pt x="3795218" y="696852"/>
                </a:cubicBezTo>
                <a:cubicBezTo>
                  <a:pt x="3567928" y="781425"/>
                  <a:pt x="3382924" y="754995"/>
                  <a:pt x="3208492" y="802568"/>
                </a:cubicBezTo>
                <a:cubicBezTo>
                  <a:pt x="3049916" y="850140"/>
                  <a:pt x="2859627" y="797282"/>
                  <a:pt x="2727483" y="939999"/>
                </a:cubicBezTo>
                <a:cubicBezTo>
                  <a:pt x="2627052" y="1051000"/>
                  <a:pt x="2521336" y="1066858"/>
                  <a:pt x="2389190" y="1003429"/>
                </a:cubicBezTo>
                <a:cubicBezTo>
                  <a:pt x="2272901" y="945284"/>
                  <a:pt x="2146043" y="961142"/>
                  <a:pt x="2029754" y="1019287"/>
                </a:cubicBezTo>
                <a:cubicBezTo>
                  <a:pt x="1987468" y="1040430"/>
                  <a:pt x="1945181" y="1066858"/>
                  <a:pt x="1945181" y="1119716"/>
                </a:cubicBezTo>
                <a:cubicBezTo>
                  <a:pt x="1945181" y="1193719"/>
                  <a:pt x="1998039" y="1214862"/>
                  <a:pt x="2056184" y="1225434"/>
                </a:cubicBezTo>
                <a:cubicBezTo>
                  <a:pt x="2109042" y="1236004"/>
                  <a:pt x="2172471" y="1246577"/>
                  <a:pt x="2225329" y="1236004"/>
                </a:cubicBezTo>
                <a:cubicBezTo>
                  <a:pt x="2563622" y="1177861"/>
                  <a:pt x="2896629" y="1273005"/>
                  <a:pt x="3234920" y="1262435"/>
                </a:cubicBezTo>
                <a:cubicBezTo>
                  <a:pt x="2172471" y="1489724"/>
                  <a:pt x="1099450" y="1415723"/>
                  <a:pt x="0" y="1495009"/>
                </a:cubicBezTo>
                <a:cubicBezTo>
                  <a:pt x="142717" y="1653583"/>
                  <a:pt x="327721" y="1521439"/>
                  <a:pt x="438724" y="1637728"/>
                </a:cubicBezTo>
                <a:cubicBezTo>
                  <a:pt x="333006" y="1880875"/>
                  <a:pt x="375293" y="2013020"/>
                  <a:pt x="586726" y="2028877"/>
                </a:cubicBezTo>
                <a:cubicBezTo>
                  <a:pt x="792873" y="2044734"/>
                  <a:pt x="1014877" y="1960161"/>
                  <a:pt x="1125878" y="2250882"/>
                </a:cubicBezTo>
                <a:cubicBezTo>
                  <a:pt x="1157593" y="2340740"/>
                  <a:pt x="1353170" y="2314312"/>
                  <a:pt x="1474744" y="2330169"/>
                </a:cubicBezTo>
                <a:cubicBezTo>
                  <a:pt x="1739034" y="2367170"/>
                  <a:pt x="2019183" y="2330169"/>
                  <a:pt x="2272901" y="2446458"/>
                </a:cubicBezTo>
                <a:cubicBezTo>
                  <a:pt x="2373332" y="2488744"/>
                  <a:pt x="2442048" y="2520459"/>
                  <a:pt x="2389190" y="2636747"/>
                </a:cubicBezTo>
                <a:cubicBezTo>
                  <a:pt x="2336332" y="2758321"/>
                  <a:pt x="2405048" y="2800607"/>
                  <a:pt x="2489621" y="2848179"/>
                </a:cubicBezTo>
                <a:cubicBezTo>
                  <a:pt x="2553051" y="2885180"/>
                  <a:pt x="2648195" y="2874609"/>
                  <a:pt x="2701053" y="2985611"/>
                </a:cubicBezTo>
                <a:cubicBezTo>
                  <a:pt x="2146043" y="2969753"/>
                  <a:pt x="1606888" y="2879895"/>
                  <a:pt x="1057165" y="2964468"/>
                </a:cubicBezTo>
                <a:cubicBezTo>
                  <a:pt x="1659748" y="3175900"/>
                  <a:pt x="2320474" y="3165328"/>
                  <a:pt x="2912485" y="3408477"/>
                </a:cubicBezTo>
                <a:cubicBezTo>
                  <a:pt x="2891342" y="3493050"/>
                  <a:pt x="2753911" y="3456048"/>
                  <a:pt x="2748626" y="3582909"/>
                </a:cubicBezTo>
                <a:cubicBezTo>
                  <a:pt x="3060489" y="3715055"/>
                  <a:pt x="3435782" y="3625195"/>
                  <a:pt x="3763503" y="3820771"/>
                </a:cubicBezTo>
                <a:cubicBezTo>
                  <a:pt x="3573213" y="3910629"/>
                  <a:pt x="3398782" y="3762626"/>
                  <a:pt x="3219063" y="3847199"/>
                </a:cubicBezTo>
                <a:cubicBezTo>
                  <a:pt x="3277208" y="3974060"/>
                  <a:pt x="5909545" y="4756360"/>
                  <a:pt x="6385269" y="4840933"/>
                </a:cubicBezTo>
                <a:cubicBezTo>
                  <a:pt x="7171204" y="4982659"/>
                  <a:pt x="9157515" y="5302348"/>
                  <a:pt x="10285854" y="5471118"/>
                </a:cubicBezTo>
                <a:lnTo>
                  <a:pt x="10423900" y="5491534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12/16/23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4862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80910-921F-4143-AB01-0F0AFC290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0182FC-5A0B-4C24-A6ED-990ED5BA90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B6172F4-3DB0-4AE3-8926-081B78034C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12/16/23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25F1358-C731-465B-BCB1-2CCBFD6ECF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D59536-57D3-4C8A-A207-568465A32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241415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76C5A8FA-6B61-4934-AF55-C595090CA5DC}"/>
              </a:ext>
            </a:extLst>
          </p:cNvPr>
          <p:cNvSpPr/>
          <p:nvPr/>
        </p:nvSpPr>
        <p:spPr>
          <a:xfrm>
            <a:off x="4726728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6AD042-DE90-4088-8A07-B9A64C2CE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40080"/>
            <a:ext cx="3886200" cy="2953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FFC98-62A0-445A-BEDA-785BE925A1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9168" y="640080"/>
            <a:ext cx="4489704" cy="5596128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4D7827-8489-4EE4-88EE-16685FE6D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776472"/>
            <a:ext cx="3886200" cy="246888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33534F-EA91-4A50-B0F6-10D689E45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12/16/23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20F3F7-8B4B-4015-AA9C-109D05B2F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0B6EE2-78A1-4D01-87BE-A1487FBD2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03172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aphic 1" descr="Tag=AccentColor&#10;Flavor=Light&#10;Target=Fill">
            <a:extLst>
              <a:ext uri="{FF2B5EF4-FFF2-40B4-BE49-F238E27FC236}">
                <a16:creationId xmlns:a16="http://schemas.microsoft.com/office/drawing/2014/main" id="{0EE21C0F-70D8-4F3C-9392-07559C90EE6E}"/>
              </a:ext>
            </a:extLst>
          </p:cNvPr>
          <p:cNvSpPr/>
          <p:nvPr/>
        </p:nvSpPr>
        <p:spPr>
          <a:xfrm rot="10800000" flipH="1" flipV="1">
            <a:off x="684965" y="1332237"/>
            <a:ext cx="5263732" cy="3841102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B1DFE-8154-440D-93CF-FEF7860E8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9032" y="2523744"/>
            <a:ext cx="3831336" cy="1453896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D9D1F5-05CC-48F3-A314-315EF17030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711696" y="640079"/>
            <a:ext cx="4837176" cy="556869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1807DE-1178-4BBB-89D8-9046239C2D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55064" y="4087368"/>
            <a:ext cx="3319272" cy="649224"/>
          </a:xfrm>
        </p:spPr>
        <p:txBody>
          <a:bodyPr>
            <a:noAutofit/>
          </a:bodyPr>
          <a:lstStyle>
            <a:lvl1pPr marL="0" indent="0" algn="ctr">
              <a:buNone/>
              <a:defRPr sz="2000" cap="all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48EA59-A1BC-48B7-9495-6D5C6035B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12/16/23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F85A72-B50F-440E-AAD3-53C099F6D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C2D00B-4207-4720-8C68-605CAFDD5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90225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C888B-58B8-4428-8B1D-4E26FC5DD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14F67B-D516-42FA-A2CA-2DCD37CFE8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2BA5FF-4919-4FF8-9C04-06CE156B7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12/16/23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EDA970-128E-4150-8E5A-A1B056E83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EC6CD1-EE5E-42EF-B76D-BB803BA6A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48950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0C2A1B-34CA-4877-9435-D77DF32575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255E5E-4A81-44CC-8D99-F56E625D46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CEECF-A221-4ECC-AD9C-E197D516D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12/16/23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8F41AE-0DDE-49ED-9F0C-E0E16F599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B47FB7-77F0-4C43-B81E-D04B31C95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2173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81E0804-8E9E-4C6E-B18D-44FE715B239E}"/>
              </a:ext>
            </a:extLst>
          </p:cNvPr>
          <p:cNvSpPr/>
          <p:nvPr/>
        </p:nvSpPr>
        <p:spPr>
          <a:xfrm>
            <a:off x="0" y="0"/>
            <a:ext cx="12192000" cy="42249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278AA1-17A5-44BF-8791-EACDA31F5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768096"/>
            <a:ext cx="10268712" cy="3136392"/>
          </a:xfrm>
        </p:spPr>
        <p:txBody>
          <a:bodyPr anchor="b">
            <a:normAutofit/>
          </a:bodyPr>
          <a:lstStyle>
            <a:lvl1pPr>
              <a:defRPr sz="7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1203A5-DA79-4778-AB85-1503657484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0" y="4544568"/>
            <a:ext cx="10268712" cy="1545336"/>
          </a:xfrm>
        </p:spPr>
        <p:txBody>
          <a:bodyPr>
            <a:normAutofit/>
          </a:bodyPr>
          <a:lstStyle>
            <a:lvl1pPr marL="0" indent="0">
              <a:buNone/>
              <a:defRPr sz="36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CE3B1B5E-0912-44AE-BAED-70B980E53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12/16/23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346C82F1-A7B2-4F03-A26B-59D79BF5B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B1DC1ABC-47A9-477B-A29D-F6690EE6B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63197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5F398-F05F-4793-9FA5-5B817EB95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17F1CD-2CD4-4BBB-AB36-73A20B1A8D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60120" y="2587752"/>
            <a:ext cx="4815840" cy="35935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7BBE02-B884-4CCC-9CBD-13B792BBA2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2992" y="2583371"/>
            <a:ext cx="4815840" cy="35935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B7FBE509-AA68-4D63-A589-AD5DE7FFFE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12/16/23</a:t>
            </a:fld>
            <a:endParaRPr lang="en-US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9C1A4D52-57E4-4F45-BC2C-9FD73E9CEC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E76AD5E1-358D-4236-85AE-74713259E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09514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87D32C-166A-4FBE-B24D-C257690954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1" y="2587752"/>
            <a:ext cx="4818888" cy="892048"/>
          </a:xfrm>
        </p:spPr>
        <p:txBody>
          <a:bodyPr anchor="ctr"/>
          <a:lstStyle>
            <a:lvl1pPr marL="0" indent="0">
              <a:buNone/>
              <a:defRPr sz="26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9EC567-F249-462A-B71A-9C40D50E26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60120" y="3594538"/>
            <a:ext cx="4818888" cy="25868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B7D2C6-69D1-4DE4-BF68-5FB0623DB9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09944" y="2587752"/>
            <a:ext cx="4818888" cy="892048"/>
          </a:xfrm>
        </p:spPr>
        <p:txBody>
          <a:bodyPr anchor="ctr"/>
          <a:lstStyle>
            <a:lvl1pPr marL="0" indent="0">
              <a:buNone/>
              <a:defRPr sz="26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3367CC7-ED09-4F8D-A39A-C5969D33B9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09944" y="3594538"/>
            <a:ext cx="4818888" cy="25868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5F92A44F-DE98-4FB5-B474-5DCCDD267A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12/16/23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3ACC79DA-A9E4-4E93-93F1-81907A901B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404DFE57-AA80-4ED8-AD77-35CC56F3F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FB62259C-ADDF-4293-AD3B-AB2E04A74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583523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C7BA0-DC57-452F-85B7-C979AA690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1C53797-8D72-4774-AC93-EB9FDD650C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12/16/23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E945AB7-1A32-4516-ABF9-B40958AE2E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22923C3-1D67-4089-A6B1-9A10315E8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26294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0A8DC1-14F6-453B-A724-D6493F063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12/16/23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63FF0-1A91-4698-B12A-112D053735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066D53-44B3-4F04-93FD-9756A6013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08252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83A0FE-F7E3-433E-9A29-D778690D22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2591850"/>
            <a:ext cx="6045644" cy="359359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94B15D-55F5-4208-AF40-41CAFEB56F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60120" y="2591850"/>
            <a:ext cx="3811905" cy="3277137"/>
          </a:xfrm>
        </p:spPr>
        <p:txBody>
          <a:bodyPr anchor="ctr"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E8A46CE7-2F0F-4C85-B633-B9FCB8347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12/16/23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0900919-3A73-4918-9D97-8DBE7ABB7A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8BC1001-E44E-4A9A-9E60-2E319A844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A125AC31-022C-40AA-B65C-C9AC48395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731464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797A575-703F-410E-9A84-F9B578FEAE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2267712"/>
            <a:ext cx="6571469" cy="4590288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18B509-934D-400A-A922-45B61AC6ED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235971" y="2587752"/>
            <a:ext cx="3992856" cy="3593592"/>
          </a:xfrm>
        </p:spPr>
        <p:txBody>
          <a:bodyPr anchor="ctr"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99813C51-6954-4F3A-A043-D1BCC8B50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12/16/23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0AC32FB-49A3-40E4-9D24-1775970436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endParaRPr lang="en-US" dirty="0">
              <a:effectLst>
                <a:outerShdw blurRad="50800" dist="38100" dir="2700000" algn="tl" rotWithShape="0">
                  <a:prstClr val="black">
                    <a:alpha val="43000"/>
                  </a:prstClr>
                </a:outerShdw>
              </a:effectLst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C93F5E6-DAE6-447B-8038-5F4C9A799F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FF97FB-514D-4FE8-A9A4-E9A111A56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592029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D153959-30FA-4987-A094-7243641F474B}"/>
              </a:ext>
            </a:extLst>
          </p:cNvPr>
          <p:cNvSpPr/>
          <p:nvPr/>
        </p:nvSpPr>
        <p:spPr>
          <a:xfrm>
            <a:off x="0" y="0"/>
            <a:ext cx="12192000" cy="22649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0216229-A6DB-436A-B327-667E80F0A5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317814"/>
            <a:ext cx="10268712" cy="17007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2B351D-270D-480D-8AF5-6A213ED2B3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0" y="2587752"/>
            <a:ext cx="10268712" cy="35935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EB0E73-3310-4A8F-BB4A-7A6A99121A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903720" y="6356350"/>
            <a:ext cx="32369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just">
              <a:defRPr sz="1200" spc="50" baseline="0">
                <a:solidFill>
                  <a:schemeClr val="tx1"/>
                </a:solidFill>
              </a:defRPr>
            </a:lvl1pPr>
          </a:lstStyle>
          <a:p>
            <a:pPr algn="r"/>
            <a:fld id="{A37D6D71-8B28-4ED6-B932-04B197003D23}" type="datetimeFigureOut">
              <a:rPr lang="en-US" smtClean="0"/>
              <a:pPr algn="r"/>
              <a:t>12/16/23</a:t>
            </a:fld>
            <a:endParaRPr lang="en-US" spc="5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81C4C0-515B-4404-A780-C31E7DFE54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60120" y="6356350"/>
            <a:ext cx="55046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all" spc="50" baseline="0">
                <a:solidFill>
                  <a:schemeClr val="tx1"/>
                </a:solidFill>
              </a:defRPr>
            </a:lvl1pPr>
          </a:lstStyle>
          <a:p>
            <a:endParaRPr lang="en-US" spc="5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4C30C7-F013-428C-A6F7-A8CCCD14CE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96144" y="6356350"/>
            <a:ext cx="9326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2763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26" r:id="rId5"/>
    <p:sldLayoutId id="2147483727" r:id="rId6"/>
    <p:sldLayoutId id="2147483728" r:id="rId7"/>
    <p:sldLayoutId id="2147483729" r:id="rId8"/>
    <p:sldLayoutId id="2147483730" r:id="rId9"/>
    <p:sldLayoutId id="2147483731" r:id="rId10"/>
    <p:sldLayoutId id="214748373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600" kern="1200" cap="all" spc="120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1000"/>
        </a:lnSpc>
        <a:spcBef>
          <a:spcPts val="700"/>
        </a:spcBef>
        <a:spcAft>
          <a:spcPts val="700"/>
        </a:spcAft>
        <a:buFont typeface="Arial" panose="020B0604020202020204" pitchFamily="34" charset="0"/>
        <a:buNone/>
        <a:defRPr sz="2600" kern="1200" spc="50" baseline="0">
          <a:solidFill>
            <a:schemeClr val="tx1"/>
          </a:solidFill>
          <a:latin typeface="+mn-lt"/>
          <a:ea typeface="+mn-ea"/>
          <a:cs typeface="+mn-cs"/>
        </a:defRPr>
      </a:lvl1pPr>
      <a:lvl2pPr marL="274320" indent="-274320" algn="l" defTabSz="914400" rtl="0" eaLnBrk="1" latinLnBrk="0" hangingPunct="1">
        <a:lnSpc>
          <a:spcPct val="101000"/>
        </a:lnSpc>
        <a:spcBef>
          <a:spcPts val="400"/>
        </a:spcBef>
        <a:spcAft>
          <a:spcPts val="400"/>
        </a:spcAft>
        <a:buClrTx/>
        <a:buFont typeface="Wingdings" panose="05000000000000000000" pitchFamily="2" charset="2"/>
        <a:buChar char="§"/>
        <a:defRPr sz="2300" kern="1200" spc="50" baseline="0">
          <a:solidFill>
            <a:schemeClr val="tx1"/>
          </a:solidFill>
          <a:latin typeface="+mn-lt"/>
          <a:ea typeface="+mn-ea"/>
          <a:cs typeface="+mn-cs"/>
        </a:defRPr>
      </a:lvl2pPr>
      <a:lvl3pPr marL="274320" indent="0" algn="l" defTabSz="914400" rtl="0" eaLnBrk="1" latinLnBrk="0" hangingPunct="1">
        <a:lnSpc>
          <a:spcPct val="101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800" b="1" kern="1200" spc="50" baseline="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274320" algn="l" defTabSz="914400" rtl="0" eaLnBrk="1" latinLnBrk="0" hangingPunct="1">
        <a:lnSpc>
          <a:spcPct val="101000"/>
        </a:lnSpc>
        <a:spcBef>
          <a:spcPts val="400"/>
        </a:spcBef>
        <a:spcAft>
          <a:spcPts val="400"/>
        </a:spcAft>
        <a:buClrTx/>
        <a:buFont typeface="Wingdings" panose="05000000000000000000" pitchFamily="2" charset="2"/>
        <a:buChar char="§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4pPr>
      <a:lvl5pPr marL="594360" indent="0" algn="l" defTabSz="914400" rtl="0" eaLnBrk="1" latinLnBrk="0" hangingPunct="1">
        <a:lnSpc>
          <a:spcPct val="101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800" b="1" kern="1200" spc="5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615C6B-1C98-4B1C-AB4B-1E1898E59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8DFF97-B7FD-47F9-BC7F-DD4B4C5EA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31D22-079E-43E3-86A4-BA12DB888C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04E684-10F4-4CC3-A0B9-F03AA7BE37CF}" type="datetimeFigureOut">
              <a:rPr lang="en-US" smtClean="0"/>
              <a:t>12/16/23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4C30A2-140B-4A5D-BEEC-C1314AF1F3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71BA8F-7826-496D-91F8-B3ECDF34DA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328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75" r:id="rId5"/>
    <p:sldLayoutId id="2147483676" r:id="rId6"/>
    <p:sldLayoutId id="2147483682" r:id="rId7"/>
    <p:sldLayoutId id="2147483677" r:id="rId8"/>
    <p:sldLayoutId id="2147483678" r:id="rId9"/>
    <p:sldLayoutId id="2147483679" r:id="rId10"/>
    <p:sldLayoutId id="2147483680" r:id="rId11"/>
    <p:sldLayoutId id="214748368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i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public.tableau.com/app/profile/vineeta.sinha/viz/lifetimevaluecustomers/Sheet1" TargetMode="External"/><Relationship Id="rId2" Type="http://schemas.openxmlformats.org/officeDocument/2006/relationships/hyperlink" Target="https://public.tableau.com/app/profile/vineeta.sinha/viz/Rockbustercustomers_17022124318810/Sheet1" TargetMode="External"/><Relationship Id="rId1" Type="http://schemas.openxmlformats.org/officeDocument/2006/relationships/slideLayout" Target="../slideLayouts/slideLayout17.xml"/><Relationship Id="rId5" Type="http://schemas.openxmlformats.org/officeDocument/2006/relationships/hyperlink" Target="https://public.tableau.com/app/profile/vineeta.sinha/viz/lowestrev/Sheet1" TargetMode="External"/><Relationship Id="rId4" Type="http://schemas.openxmlformats.org/officeDocument/2006/relationships/hyperlink" Target="https://public.tableau.com/app/profile/vineeta.sinha/viz/Highestrev/Sheet1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5.jpeg"/><Relationship Id="rId9" Type="http://schemas.openxmlformats.org/officeDocument/2006/relationships/image" Target="../media/image10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3" name="Rectangle 52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Top view of wood desk with the plant, white keyboard, coffee in a white mug, notebook, and pen">
            <a:extLst>
              <a:ext uri="{FF2B5EF4-FFF2-40B4-BE49-F238E27FC236}">
                <a16:creationId xmlns:a16="http://schemas.microsoft.com/office/drawing/2014/main" id="{DE822D7C-E5E1-03F3-2B65-ABCBB98486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974"/>
          <a:stretch/>
        </p:blipFill>
        <p:spPr>
          <a:xfrm>
            <a:off x="-2" y="10"/>
            <a:ext cx="12191980" cy="6857990"/>
          </a:xfrm>
          <a:prstGeom prst="rect">
            <a:avLst/>
          </a:prstGeom>
        </p:spPr>
      </p:pic>
      <p:sp>
        <p:nvSpPr>
          <p:cNvPr id="54" name="Rectangle 53">
            <a:extLst>
              <a:ext uri="{FF2B5EF4-FFF2-40B4-BE49-F238E27FC236}">
                <a16:creationId xmlns:a16="http://schemas.microsoft.com/office/drawing/2014/main" id="{52F9B1C2-7D20-4F91-A660-197C98B9A3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939445"/>
            <a:ext cx="6114985" cy="229832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08B9C7-C6EC-1252-2435-BB5E01F2E3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2" y="2100845"/>
            <a:ext cx="6114985" cy="1328155"/>
          </a:xfrm>
        </p:spPr>
        <p:txBody>
          <a:bodyPr anchor="ctr">
            <a:normAutofit/>
          </a:bodyPr>
          <a:lstStyle/>
          <a:p>
            <a:r>
              <a:rPr lang="en-US" sz="3200" dirty="0" err="1"/>
              <a:t>Rockbuster</a:t>
            </a:r>
            <a:r>
              <a:rPr lang="en-US" sz="3200" dirty="0"/>
              <a:t> Data Analysis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A89C4E6E-ECA4-40E5-A54E-13E92B678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4237771"/>
            <a:ext cx="6114982" cy="809351"/>
          </a:xfrm>
          <a:prstGeom prst="rect">
            <a:avLst/>
          </a:prstGeom>
          <a:solidFill>
            <a:schemeClr val="tx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0DC7B9-8E7D-1E7D-21FE-66BCC81101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" y="4237771"/>
            <a:ext cx="6096000" cy="674743"/>
          </a:xfrm>
        </p:spPr>
        <p:txBody>
          <a:bodyPr anchor="ctr">
            <a:normAutofit fontScale="25000" lnSpcReduction="20000"/>
          </a:bodyPr>
          <a:lstStyle/>
          <a:p>
            <a:r>
              <a:rPr lang="en-US" sz="7200" dirty="0"/>
              <a:t>By </a:t>
            </a:r>
            <a:r>
              <a:rPr lang="en-US" sz="7200" dirty="0" err="1"/>
              <a:t>Vineeta</a:t>
            </a:r>
            <a:r>
              <a:rPr lang="en-US" sz="7200" dirty="0"/>
              <a:t> Sinha</a:t>
            </a:r>
          </a:p>
          <a:p>
            <a:r>
              <a:rPr lang="en-US" sz="5600" dirty="0"/>
              <a:t>12/9/2023</a:t>
            </a:r>
          </a:p>
        </p:txBody>
      </p:sp>
    </p:spTree>
    <p:extLst>
      <p:ext uri="{BB962C8B-B14F-4D97-AF65-F5344CB8AC3E}">
        <p14:creationId xmlns:p14="http://schemas.microsoft.com/office/powerpoint/2010/main" val="1965796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raphic 1">
            <a:extLst>
              <a:ext uri="{FF2B5EF4-FFF2-40B4-BE49-F238E27FC236}">
                <a16:creationId xmlns:a16="http://schemas.microsoft.com/office/drawing/2014/main" id="{0D57E7FA-E8FC-45AC-868F-CDC814493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2599854" y="527562"/>
            <a:ext cx="6992292" cy="5102484"/>
          </a:xfrm>
          <a:custGeom>
            <a:avLst/>
            <a:gdLst/>
            <a:ahLst/>
            <a:cxnLst/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214DB47B-6C2B-46D1-9B08-00E098C72C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DC6AF07-E004-49E5-5E64-D45449FEAE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8658" y="4224938"/>
            <a:ext cx="6105136" cy="145935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/>
              <a:t>Thank You!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1E1D191-9DE2-B286-EAA2-D063BF732A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140" r="19315" b="-2"/>
          <a:stretch/>
        </p:blipFill>
        <p:spPr>
          <a:xfrm>
            <a:off x="-9153" y="10"/>
            <a:ext cx="6105136" cy="6240777"/>
          </a:xfrm>
          <a:custGeom>
            <a:avLst/>
            <a:gdLst/>
            <a:ahLst/>
            <a:cxnLst/>
            <a:rect l="l" t="t" r="r" b="b"/>
            <a:pathLst>
              <a:path w="6105136" h="6240787">
                <a:moveTo>
                  <a:pt x="0" y="0"/>
                </a:moveTo>
                <a:lnTo>
                  <a:pt x="4523152" y="0"/>
                </a:lnTo>
                <a:lnTo>
                  <a:pt x="4608623" y="39946"/>
                </a:lnTo>
                <a:cubicBezTo>
                  <a:pt x="4678991" y="74838"/>
                  <a:pt x="4748927" y="110669"/>
                  <a:pt x="4823827" y="132755"/>
                </a:cubicBezTo>
                <a:cubicBezTo>
                  <a:pt x="4855776" y="142154"/>
                  <a:pt x="4894198" y="175047"/>
                  <a:pt x="4905422" y="207003"/>
                </a:cubicBezTo>
                <a:cubicBezTo>
                  <a:pt x="4941685" y="310386"/>
                  <a:pt x="5665659" y="600325"/>
                  <a:pt x="5580181" y="692427"/>
                </a:cubicBezTo>
                <a:cubicBezTo>
                  <a:pt x="5544781" y="730492"/>
                  <a:pt x="5499020" y="757748"/>
                  <a:pt x="5451100" y="795341"/>
                </a:cubicBezTo>
                <a:cubicBezTo>
                  <a:pt x="5523197" y="866299"/>
                  <a:pt x="5604356" y="897314"/>
                  <a:pt x="5690699" y="918459"/>
                </a:cubicBezTo>
                <a:cubicBezTo>
                  <a:pt x="5716602" y="925039"/>
                  <a:pt x="5742073" y="938195"/>
                  <a:pt x="5744662" y="970151"/>
                </a:cubicBezTo>
                <a:cubicBezTo>
                  <a:pt x="5747252" y="1003514"/>
                  <a:pt x="5720917" y="1016670"/>
                  <a:pt x="5698902" y="1032179"/>
                </a:cubicBezTo>
                <a:cubicBezTo>
                  <a:pt x="5668250" y="1053794"/>
                  <a:pt x="5638462" y="1072593"/>
                  <a:pt x="5599609" y="1075412"/>
                </a:cubicBezTo>
                <a:cubicBezTo>
                  <a:pt x="5535715" y="1079641"/>
                  <a:pt x="5505065" y="1139790"/>
                  <a:pt x="5467939" y="1184902"/>
                </a:cubicBezTo>
                <a:cubicBezTo>
                  <a:pt x="5447216" y="1210280"/>
                  <a:pt x="5436855" y="1261499"/>
                  <a:pt x="5473118" y="1270428"/>
                </a:cubicBezTo>
                <a:cubicBezTo>
                  <a:pt x="5560323" y="1292044"/>
                  <a:pt x="5553415" y="1354544"/>
                  <a:pt x="5551259" y="1425502"/>
                </a:cubicBezTo>
                <a:cubicBezTo>
                  <a:pt x="5548236" y="1513377"/>
                  <a:pt x="5496862" y="1553789"/>
                  <a:pt x="5433832" y="1587625"/>
                </a:cubicBezTo>
                <a:cubicBezTo>
                  <a:pt x="5412247" y="1599371"/>
                  <a:pt x="5381597" y="1598900"/>
                  <a:pt x="5373392" y="1635554"/>
                </a:cubicBezTo>
                <a:cubicBezTo>
                  <a:pt x="5408793" y="1670331"/>
                  <a:pt x="5451964" y="1642134"/>
                  <a:pt x="5489956" y="1652001"/>
                </a:cubicBezTo>
                <a:cubicBezTo>
                  <a:pt x="5521470" y="1659991"/>
                  <a:pt x="5573707" y="1655762"/>
                  <a:pt x="5530536" y="1719670"/>
                </a:cubicBezTo>
                <a:cubicBezTo>
                  <a:pt x="5518014" y="1737997"/>
                  <a:pt x="5532692" y="1752096"/>
                  <a:pt x="5548668" y="1753506"/>
                </a:cubicBezTo>
                <a:cubicBezTo>
                  <a:pt x="5676454" y="1768073"/>
                  <a:pt x="5617741" y="1897301"/>
                  <a:pt x="5658753" y="1965440"/>
                </a:cubicBezTo>
                <a:cubicBezTo>
                  <a:pt x="5669976" y="1984234"/>
                  <a:pt x="5657889" y="2016659"/>
                  <a:pt x="5640189" y="2024647"/>
                </a:cubicBezTo>
                <a:cubicBezTo>
                  <a:pt x="5527080" y="2077279"/>
                  <a:pt x="5511540" y="2202748"/>
                  <a:pt x="5456712" y="2310829"/>
                </a:cubicBezTo>
                <a:cubicBezTo>
                  <a:pt x="5516289" y="2353591"/>
                  <a:pt x="5587520" y="2362989"/>
                  <a:pt x="5651844" y="2390715"/>
                </a:cubicBezTo>
                <a:cubicBezTo>
                  <a:pt x="5718760" y="2419850"/>
                  <a:pt x="5718760" y="2441466"/>
                  <a:pt x="5663501" y="2526050"/>
                </a:cubicBezTo>
                <a:cubicBezTo>
                  <a:pt x="5807259" y="2544380"/>
                  <a:pt x="5807259" y="2544380"/>
                  <a:pt x="5762794" y="2677365"/>
                </a:cubicBezTo>
                <a:cubicBezTo>
                  <a:pt x="5883243" y="2689583"/>
                  <a:pt x="5962676" y="2752552"/>
                  <a:pt x="5981237" y="2890238"/>
                </a:cubicBezTo>
                <a:cubicBezTo>
                  <a:pt x="5990305" y="2956967"/>
                  <a:pt x="6044700" y="2988450"/>
                  <a:pt x="6105136" y="3033093"/>
                </a:cubicBezTo>
                <a:cubicBezTo>
                  <a:pt x="6030022" y="3076327"/>
                  <a:pt x="5979081" y="3166550"/>
                  <a:pt x="5891443" y="3071156"/>
                </a:cubicBezTo>
                <a:cubicBezTo>
                  <a:pt x="5859498" y="3036383"/>
                  <a:pt x="5862517" y="3080554"/>
                  <a:pt x="5858202" y="3093243"/>
                </a:cubicBezTo>
                <a:cubicBezTo>
                  <a:pt x="5847842" y="3124256"/>
                  <a:pt x="5869424" y="3144934"/>
                  <a:pt x="5883673" y="3168428"/>
                </a:cubicBezTo>
                <a:cubicBezTo>
                  <a:pt x="5897486" y="3191926"/>
                  <a:pt x="5913893" y="3216830"/>
                  <a:pt x="5917778" y="3243149"/>
                </a:cubicBezTo>
                <a:cubicBezTo>
                  <a:pt x="5920365" y="3261475"/>
                  <a:pt x="5907848" y="3288257"/>
                  <a:pt x="5894034" y="3301887"/>
                </a:cubicBezTo>
                <a:cubicBezTo>
                  <a:pt x="5821506" y="3373784"/>
                  <a:pt x="5864677" y="3535437"/>
                  <a:pt x="5727393" y="3556115"/>
                </a:cubicBezTo>
                <a:cubicBezTo>
                  <a:pt x="5665659" y="3565510"/>
                  <a:pt x="5635872" y="3624721"/>
                  <a:pt x="5590543" y="3657145"/>
                </a:cubicBezTo>
                <a:cubicBezTo>
                  <a:pt x="5432970" y="3770396"/>
                  <a:pt x="5327632" y="3916071"/>
                  <a:pt x="5278850" y="4116255"/>
                </a:cubicBezTo>
                <a:cubicBezTo>
                  <a:pt x="5265468" y="4171705"/>
                  <a:pt x="5214092" y="4216350"/>
                  <a:pt x="5180851" y="4265220"/>
                </a:cubicBezTo>
                <a:cubicBezTo>
                  <a:pt x="5196826" y="4300933"/>
                  <a:pt x="5284029" y="4223867"/>
                  <a:pt x="5253380" y="4317849"/>
                </a:cubicBezTo>
                <a:cubicBezTo>
                  <a:pt x="5230067" y="4388339"/>
                  <a:pt x="5170490" y="4432042"/>
                  <a:pt x="5114368" y="4473866"/>
                </a:cubicBezTo>
                <a:cubicBezTo>
                  <a:pt x="5050475" y="4521325"/>
                  <a:pt x="4979676" y="4559388"/>
                  <a:pt x="4950749" y="4647262"/>
                </a:cubicBezTo>
                <a:cubicBezTo>
                  <a:pt x="4944706" y="4666061"/>
                  <a:pt x="4925279" y="4685796"/>
                  <a:pt x="4908013" y="4693317"/>
                </a:cubicBezTo>
                <a:cubicBezTo>
                  <a:pt x="4007468" y="6239820"/>
                  <a:pt x="1790648" y="6250156"/>
                  <a:pt x="1535079" y="6239347"/>
                </a:cubicBezTo>
                <a:cubicBezTo>
                  <a:pt x="1225543" y="6225721"/>
                  <a:pt x="932844" y="6130326"/>
                  <a:pt x="645760" y="6011438"/>
                </a:cubicBezTo>
                <a:cubicBezTo>
                  <a:pt x="524448" y="5961158"/>
                  <a:pt x="411775" y="5889730"/>
                  <a:pt x="293915" y="5834280"/>
                </a:cubicBezTo>
                <a:cubicBezTo>
                  <a:pt x="212539" y="5795981"/>
                  <a:pt x="140444" y="5740295"/>
                  <a:pt x="68403" y="5686489"/>
                </a:cubicBezTo>
                <a:lnTo>
                  <a:pt x="0" y="5638313"/>
                </a:lnTo>
                <a:close/>
              </a:path>
            </a:pathLst>
          </a:cu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09EB27F-B17E-C939-BA9F-D4897EC10F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17" r="9396" b="2"/>
          <a:stretch/>
        </p:blipFill>
        <p:spPr>
          <a:xfrm>
            <a:off x="6355500" y="211464"/>
            <a:ext cx="4941485" cy="3877363"/>
          </a:xfrm>
          <a:custGeom>
            <a:avLst/>
            <a:gdLst/>
            <a:ahLst/>
            <a:cxnLst/>
            <a:rect l="l" t="t" r="r" b="b"/>
            <a:pathLst>
              <a:path w="4569568" h="3877363">
                <a:moveTo>
                  <a:pt x="3843224" y="17"/>
                </a:moveTo>
                <a:cubicBezTo>
                  <a:pt x="3853657" y="-269"/>
                  <a:pt x="3863732" y="3160"/>
                  <a:pt x="3872078" y="16745"/>
                </a:cubicBezTo>
                <a:cubicBezTo>
                  <a:pt x="3827725" y="52547"/>
                  <a:pt x="3771210" y="39089"/>
                  <a:pt x="3711358" y="79463"/>
                </a:cubicBezTo>
                <a:cubicBezTo>
                  <a:pt x="3808648" y="66766"/>
                  <a:pt x="3885671" y="56609"/>
                  <a:pt x="3962692" y="46454"/>
                </a:cubicBezTo>
                <a:cubicBezTo>
                  <a:pt x="3964124" y="53563"/>
                  <a:pt x="3965554" y="60673"/>
                  <a:pt x="3966984" y="67782"/>
                </a:cubicBezTo>
                <a:cubicBezTo>
                  <a:pt x="3868502" y="82763"/>
                  <a:pt x="3777410" y="121359"/>
                  <a:pt x="3681550" y="148529"/>
                </a:cubicBezTo>
                <a:cubicBezTo>
                  <a:pt x="3690374" y="165289"/>
                  <a:pt x="3699196" y="161987"/>
                  <a:pt x="3707066" y="160972"/>
                </a:cubicBezTo>
                <a:cubicBezTo>
                  <a:pt x="3758334" y="154369"/>
                  <a:pt x="3809602" y="147768"/>
                  <a:pt x="3858724" y="129739"/>
                </a:cubicBezTo>
                <a:cubicBezTo>
                  <a:pt x="3869693" y="125675"/>
                  <a:pt x="3883047" y="125675"/>
                  <a:pt x="3889247" y="137864"/>
                </a:cubicBezTo>
                <a:cubicBezTo>
                  <a:pt x="3898070" y="155131"/>
                  <a:pt x="3885433" y="166304"/>
                  <a:pt x="3874225" y="175697"/>
                </a:cubicBezTo>
                <a:cubicBezTo>
                  <a:pt x="3854670" y="191949"/>
                  <a:pt x="3831064" y="187379"/>
                  <a:pt x="3808410" y="190425"/>
                </a:cubicBezTo>
                <a:cubicBezTo>
                  <a:pt x="3748081" y="198297"/>
                  <a:pt x="3719226" y="222927"/>
                  <a:pt x="3705872" y="279299"/>
                </a:cubicBezTo>
                <a:cubicBezTo>
                  <a:pt x="3758811" y="256445"/>
                  <a:pt x="3809842" y="284631"/>
                  <a:pt x="3861109" y="268633"/>
                </a:cubicBezTo>
                <a:cubicBezTo>
                  <a:pt x="3874463" y="264571"/>
                  <a:pt x="3895685" y="270664"/>
                  <a:pt x="3888532" y="290216"/>
                </a:cubicBezTo>
                <a:cubicBezTo>
                  <a:pt x="3881854" y="308499"/>
                  <a:pt x="3859678" y="321702"/>
                  <a:pt x="3899025" y="318148"/>
                </a:cubicBezTo>
                <a:cubicBezTo>
                  <a:pt x="3927162" y="315608"/>
                  <a:pt x="3982246" y="336176"/>
                  <a:pt x="3959116" y="341254"/>
                </a:cubicBezTo>
                <a:cubicBezTo>
                  <a:pt x="3930024" y="347603"/>
                  <a:pt x="3901646" y="356744"/>
                  <a:pt x="3864685" y="367154"/>
                </a:cubicBezTo>
                <a:cubicBezTo>
                  <a:pt x="3905463" y="384166"/>
                  <a:pt x="3934793" y="380611"/>
                  <a:pt x="3965554" y="367154"/>
                </a:cubicBezTo>
                <a:cubicBezTo>
                  <a:pt x="4002753" y="350903"/>
                  <a:pt x="4051161" y="331098"/>
                  <a:pt x="4081445" y="349381"/>
                </a:cubicBezTo>
                <a:cubicBezTo>
                  <a:pt x="4126752" y="376803"/>
                  <a:pt x="4164428" y="359536"/>
                  <a:pt x="4204966" y="354966"/>
                </a:cubicBezTo>
                <a:cubicBezTo>
                  <a:pt x="4287472" y="345570"/>
                  <a:pt x="4369264" y="329827"/>
                  <a:pt x="4452008" y="322211"/>
                </a:cubicBezTo>
                <a:cubicBezTo>
                  <a:pt x="4485154" y="319164"/>
                  <a:pt x="4520922" y="304691"/>
                  <a:pt x="4569568" y="324495"/>
                </a:cubicBezTo>
                <a:cubicBezTo>
                  <a:pt x="4349232" y="425810"/>
                  <a:pt x="4112683" y="419463"/>
                  <a:pt x="3915955" y="544899"/>
                </a:cubicBezTo>
                <a:cubicBezTo>
                  <a:pt x="3924301" y="556833"/>
                  <a:pt x="3966745" y="590858"/>
                  <a:pt x="3949339" y="593397"/>
                </a:cubicBezTo>
                <a:cubicBezTo>
                  <a:pt x="3900455" y="600761"/>
                  <a:pt x="3857056" y="625645"/>
                  <a:pt x="3812464" y="646212"/>
                </a:cubicBezTo>
                <a:cubicBezTo>
                  <a:pt x="3793148" y="655100"/>
                  <a:pt x="3769780" y="666781"/>
                  <a:pt x="3778841" y="698520"/>
                </a:cubicBezTo>
                <a:cubicBezTo>
                  <a:pt x="3795295" y="707407"/>
                  <a:pt x="3807456" y="694965"/>
                  <a:pt x="3821047" y="693950"/>
                </a:cubicBezTo>
                <a:cubicBezTo>
                  <a:pt x="3834878" y="692935"/>
                  <a:pt x="3865879" y="699535"/>
                  <a:pt x="3857293" y="703852"/>
                </a:cubicBezTo>
                <a:cubicBezTo>
                  <a:pt x="3818186" y="723405"/>
                  <a:pt x="3888532" y="770380"/>
                  <a:pt x="3842271" y="770380"/>
                </a:cubicBezTo>
                <a:cubicBezTo>
                  <a:pt x="3764772" y="770633"/>
                  <a:pt x="3723519" y="853919"/>
                  <a:pt x="3648882" y="856205"/>
                </a:cubicBezTo>
                <a:cubicBezTo>
                  <a:pt x="3636960" y="856458"/>
                  <a:pt x="3631236" y="871185"/>
                  <a:pt x="3631474" y="884136"/>
                </a:cubicBezTo>
                <a:cubicBezTo>
                  <a:pt x="3631474" y="899626"/>
                  <a:pt x="3642444" y="902418"/>
                  <a:pt x="3654605" y="903942"/>
                </a:cubicBezTo>
                <a:cubicBezTo>
                  <a:pt x="3673205" y="906226"/>
                  <a:pt x="3692520" y="884136"/>
                  <a:pt x="3717081" y="914098"/>
                </a:cubicBezTo>
                <a:cubicBezTo>
                  <a:pt x="3672966" y="931618"/>
                  <a:pt x="3628852" y="949140"/>
                  <a:pt x="3629568" y="1009319"/>
                </a:cubicBezTo>
                <a:cubicBezTo>
                  <a:pt x="3629805" y="1025569"/>
                  <a:pt x="3611444" y="1031663"/>
                  <a:pt x="3597613" y="1035726"/>
                </a:cubicBezTo>
                <a:cubicBezTo>
                  <a:pt x="3574721" y="1042329"/>
                  <a:pt x="3555408" y="1054009"/>
                  <a:pt x="3543006" y="1076608"/>
                </a:cubicBezTo>
                <a:cubicBezTo>
                  <a:pt x="3543246" y="1080925"/>
                  <a:pt x="3543484" y="1085495"/>
                  <a:pt x="3542052" y="1089050"/>
                </a:cubicBezTo>
                <a:cubicBezTo>
                  <a:pt x="3546106" y="1143642"/>
                  <a:pt x="3579490" y="1142118"/>
                  <a:pt x="3616451" y="1132978"/>
                </a:cubicBezTo>
                <a:cubicBezTo>
                  <a:pt x="3660566" y="1121805"/>
                  <a:pt x="3704204" y="1101491"/>
                  <a:pt x="3750703" y="1121043"/>
                </a:cubicBezTo>
                <a:cubicBezTo>
                  <a:pt x="3685126" y="1147197"/>
                  <a:pt x="3613828" y="1149228"/>
                  <a:pt x="3552307" y="1186555"/>
                </a:cubicBezTo>
                <a:cubicBezTo>
                  <a:pt x="3777410" y="1193411"/>
                  <a:pt x="3976284" y="1075591"/>
                  <a:pt x="4194473" y="1030395"/>
                </a:cubicBezTo>
                <a:cubicBezTo>
                  <a:pt x="4187082" y="1060610"/>
                  <a:pt x="4169436" y="1066704"/>
                  <a:pt x="4153459" y="1071275"/>
                </a:cubicBezTo>
                <a:cubicBezTo>
                  <a:pt x="4072860" y="1094129"/>
                  <a:pt x="4002278" y="1139581"/>
                  <a:pt x="3928831" y="1178936"/>
                </a:cubicBezTo>
                <a:cubicBezTo>
                  <a:pt x="3898548" y="1195188"/>
                  <a:pt x="3876608" y="1211440"/>
                  <a:pt x="3865164" y="1246481"/>
                </a:cubicBezTo>
                <a:cubicBezTo>
                  <a:pt x="3854908" y="1278221"/>
                  <a:pt x="3835117" y="1292948"/>
                  <a:pt x="3798395" y="1283806"/>
                </a:cubicBezTo>
                <a:cubicBezTo>
                  <a:pt x="3768588" y="1276188"/>
                  <a:pt x="3735920" y="1280251"/>
                  <a:pt x="3704681" y="1283045"/>
                </a:cubicBezTo>
                <a:cubicBezTo>
                  <a:pt x="3668674" y="1286092"/>
                  <a:pt x="3628374" y="1321895"/>
                  <a:pt x="3638151" y="1340431"/>
                </a:cubicBezTo>
                <a:cubicBezTo>
                  <a:pt x="3654843" y="1371917"/>
                  <a:pt x="3682743" y="1356174"/>
                  <a:pt x="3707542" y="1352619"/>
                </a:cubicBezTo>
                <a:cubicBezTo>
                  <a:pt x="3735681" y="1348303"/>
                  <a:pt x="3787902" y="1339415"/>
                  <a:pt x="3788856" y="1343224"/>
                </a:cubicBezTo>
                <a:cubicBezTo>
                  <a:pt x="3807219" y="1422193"/>
                  <a:pt x="3936463" y="1353382"/>
                  <a:pt x="3964363" y="1346270"/>
                </a:cubicBezTo>
                <a:cubicBezTo>
                  <a:pt x="3999176" y="1337384"/>
                  <a:pt x="4031845" y="1353635"/>
                  <a:pt x="4064991" y="1357443"/>
                </a:cubicBezTo>
                <a:cubicBezTo>
                  <a:pt x="4094560" y="1360998"/>
                  <a:pt x="4261720" y="1371917"/>
                  <a:pt x="4296295" y="1338398"/>
                </a:cubicBezTo>
                <a:cubicBezTo>
                  <a:pt x="4301064" y="1364552"/>
                  <a:pt x="4291050" y="1375217"/>
                  <a:pt x="4282702" y="1387152"/>
                </a:cubicBezTo>
                <a:cubicBezTo>
                  <a:pt x="4271019" y="1404164"/>
                  <a:pt x="4269110" y="1416099"/>
                  <a:pt x="4291288" y="1429556"/>
                </a:cubicBezTo>
                <a:cubicBezTo>
                  <a:pt x="4354480" y="1468154"/>
                  <a:pt x="4353524" y="1469422"/>
                  <a:pt x="4294626" y="1521730"/>
                </a:cubicBezTo>
                <a:cubicBezTo>
                  <a:pt x="4291763" y="1524015"/>
                  <a:pt x="4292957" y="1531633"/>
                  <a:pt x="4292480" y="1536712"/>
                </a:cubicBezTo>
                <a:cubicBezTo>
                  <a:pt x="4307980" y="1544836"/>
                  <a:pt x="4326102" y="1524523"/>
                  <a:pt x="4344224" y="1546361"/>
                </a:cubicBezTo>
                <a:cubicBezTo>
                  <a:pt x="4265296" y="1642341"/>
                  <a:pt x="4144874" y="1665955"/>
                  <a:pt x="4035898" y="1738070"/>
                </a:cubicBezTo>
                <a:cubicBezTo>
                  <a:pt x="4124128" y="1761938"/>
                  <a:pt x="4177066" y="1678652"/>
                  <a:pt x="4241926" y="1689317"/>
                </a:cubicBezTo>
                <a:cubicBezTo>
                  <a:pt x="4274357" y="1715471"/>
                  <a:pt x="4178020" y="1757368"/>
                  <a:pt x="4269826" y="1769810"/>
                </a:cubicBezTo>
                <a:cubicBezTo>
                  <a:pt x="4230002" y="1792663"/>
                  <a:pt x="4200434" y="1815006"/>
                  <a:pt x="4173012" y="1841415"/>
                </a:cubicBezTo>
                <a:cubicBezTo>
                  <a:pt x="4124128" y="1888644"/>
                  <a:pt x="4114590" y="1919623"/>
                  <a:pt x="4137244" y="1983103"/>
                </a:cubicBezTo>
                <a:cubicBezTo>
                  <a:pt x="4152029" y="2024746"/>
                  <a:pt x="4173728" y="2063089"/>
                  <a:pt x="4154652" y="2112602"/>
                </a:cubicBezTo>
                <a:cubicBezTo>
                  <a:pt x="4141298" y="2146628"/>
                  <a:pt x="4146544" y="2168972"/>
                  <a:pt x="4196142" y="2153737"/>
                </a:cubicBezTo>
                <a:cubicBezTo>
                  <a:pt x="4249557" y="2137485"/>
                  <a:pt x="4269587" y="2167956"/>
                  <a:pt x="4256234" y="2227627"/>
                </a:cubicBezTo>
                <a:cubicBezTo>
                  <a:pt x="4247650" y="2265970"/>
                  <a:pt x="4256712" y="2277649"/>
                  <a:pt x="4293433" y="2273333"/>
                </a:cubicBezTo>
                <a:cubicBezTo>
                  <a:pt x="4333972" y="2268509"/>
                  <a:pt x="4372602" y="2243370"/>
                  <a:pt x="4422678" y="2255559"/>
                </a:cubicBezTo>
                <a:cubicBezTo>
                  <a:pt x="4382618" y="2325134"/>
                  <a:pt x="4297010" y="2305328"/>
                  <a:pt x="4250272" y="2371602"/>
                </a:cubicBezTo>
                <a:cubicBezTo>
                  <a:pt x="4306072" y="2371854"/>
                  <a:pt x="4348756" y="2371602"/>
                  <a:pt x="4390009" y="2357127"/>
                </a:cubicBezTo>
                <a:cubicBezTo>
                  <a:pt x="4407179" y="2351286"/>
                  <a:pt x="4426018" y="2345194"/>
                  <a:pt x="4435554" y="2365252"/>
                </a:cubicBezTo>
                <a:cubicBezTo>
                  <a:pt x="4446762" y="2389375"/>
                  <a:pt x="4423632" y="2398516"/>
                  <a:pt x="4409562" y="2402832"/>
                </a:cubicBezTo>
                <a:cubicBezTo>
                  <a:pt x="4369978" y="2415021"/>
                  <a:pt x="4339695" y="2443968"/>
                  <a:pt x="4307026" y="2466566"/>
                </a:cubicBezTo>
                <a:cubicBezTo>
                  <a:pt x="4235250" y="2516082"/>
                  <a:pt x="4156558" y="2557470"/>
                  <a:pt x="4095751" y="2639233"/>
                </a:cubicBezTo>
                <a:cubicBezTo>
                  <a:pt x="4172297" y="2618411"/>
                  <a:pt x="4229288" y="2569913"/>
                  <a:pt x="4300350" y="2560010"/>
                </a:cubicBezTo>
                <a:cubicBezTo>
                  <a:pt x="4238826" y="2634409"/>
                  <a:pt x="4159659" y="2683415"/>
                  <a:pt x="4084784" y="2737500"/>
                </a:cubicBezTo>
                <a:cubicBezTo>
                  <a:pt x="4063322" y="2752735"/>
                  <a:pt x="4041622" y="2763146"/>
                  <a:pt x="4036853" y="2796409"/>
                </a:cubicBezTo>
                <a:cubicBezTo>
                  <a:pt x="4027552" y="2860905"/>
                  <a:pt x="3999653" y="2914228"/>
                  <a:pt x="3940039" y="2942666"/>
                </a:cubicBezTo>
                <a:cubicBezTo>
                  <a:pt x="3939562" y="2942922"/>
                  <a:pt x="3942900" y="2952571"/>
                  <a:pt x="3944808" y="2959171"/>
                </a:cubicBezTo>
                <a:cubicBezTo>
                  <a:pt x="3981292" y="2961204"/>
                  <a:pt x="4010145" y="2923115"/>
                  <a:pt x="4056645" y="2935557"/>
                </a:cubicBezTo>
                <a:cubicBezTo>
                  <a:pt x="4012052" y="2987356"/>
                  <a:pt x="3974853" y="3033825"/>
                  <a:pt x="3911662" y="3058455"/>
                </a:cubicBezTo>
                <a:cubicBezTo>
                  <a:pt x="3861109" y="3078006"/>
                  <a:pt x="3798633" y="3089433"/>
                  <a:pt x="3761910" y="3152912"/>
                </a:cubicBezTo>
                <a:cubicBezTo>
                  <a:pt x="3804594" y="3165356"/>
                  <a:pt x="3836310" y="3149613"/>
                  <a:pt x="3868264" y="3138440"/>
                </a:cubicBezTo>
                <a:cubicBezTo>
                  <a:pt x="3917147" y="3121173"/>
                  <a:pt x="3965554" y="3101622"/>
                  <a:pt x="4014438" y="3084354"/>
                </a:cubicBezTo>
                <a:cubicBezTo>
                  <a:pt x="4033038" y="3077753"/>
                  <a:pt x="4053307" y="3073181"/>
                  <a:pt x="4065229" y="3104668"/>
                </a:cubicBezTo>
                <a:cubicBezTo>
                  <a:pt x="4002991" y="3111271"/>
                  <a:pt x="3965792" y="3153929"/>
                  <a:pt x="3926686" y="3194048"/>
                </a:cubicBezTo>
                <a:cubicBezTo>
                  <a:pt x="3904746" y="3216647"/>
                  <a:pt x="3886862" y="3246864"/>
                  <a:pt x="3847279" y="3235438"/>
                </a:cubicBezTo>
                <a:cubicBezTo>
                  <a:pt x="3826532" y="3229344"/>
                  <a:pt x="3813418" y="3246355"/>
                  <a:pt x="3815565" y="3267177"/>
                </a:cubicBezTo>
                <a:cubicBezTo>
                  <a:pt x="3823433" y="3340561"/>
                  <a:pt x="3775026" y="3366206"/>
                  <a:pt x="3724950" y="3380425"/>
                </a:cubicBezTo>
                <a:cubicBezTo>
                  <a:pt x="3630043" y="3407087"/>
                  <a:pt x="3551113" y="3469805"/>
                  <a:pt x="3458831" y="3504084"/>
                </a:cubicBezTo>
                <a:cubicBezTo>
                  <a:pt x="3369170" y="3537348"/>
                  <a:pt x="3299779" y="3616317"/>
                  <a:pt x="3209882" y="3657707"/>
                </a:cubicBezTo>
                <a:cubicBezTo>
                  <a:pt x="3144781" y="3687670"/>
                  <a:pt x="3082544" y="3726265"/>
                  <a:pt x="3015536" y="3753434"/>
                </a:cubicBezTo>
                <a:cubicBezTo>
                  <a:pt x="2856963" y="3817676"/>
                  <a:pt x="2695288" y="3869222"/>
                  <a:pt x="2524314" y="3876585"/>
                </a:cubicBezTo>
                <a:cubicBezTo>
                  <a:pt x="2383147" y="3882426"/>
                  <a:pt x="1158667" y="3876841"/>
                  <a:pt x="661243" y="3041189"/>
                </a:cubicBezTo>
                <a:cubicBezTo>
                  <a:pt x="651705" y="3037125"/>
                  <a:pt x="640975" y="3026461"/>
                  <a:pt x="637637" y="3016303"/>
                </a:cubicBezTo>
                <a:cubicBezTo>
                  <a:pt x="621659" y="2968820"/>
                  <a:pt x="582552" y="2948253"/>
                  <a:pt x="547261" y="2922608"/>
                </a:cubicBezTo>
                <a:cubicBezTo>
                  <a:pt x="516261" y="2900009"/>
                  <a:pt x="483353" y="2876394"/>
                  <a:pt x="470476" y="2838305"/>
                </a:cubicBezTo>
                <a:cubicBezTo>
                  <a:pt x="453546" y="2787522"/>
                  <a:pt x="501714" y="2829165"/>
                  <a:pt x="510538" y="2809867"/>
                </a:cubicBezTo>
                <a:cubicBezTo>
                  <a:pt x="492177" y="2783460"/>
                  <a:pt x="463799" y="2759336"/>
                  <a:pt x="456407" y="2729374"/>
                </a:cubicBezTo>
                <a:cubicBezTo>
                  <a:pt x="429463" y="2621204"/>
                  <a:pt x="371278" y="2542489"/>
                  <a:pt x="284241" y="2481294"/>
                </a:cubicBezTo>
                <a:cubicBezTo>
                  <a:pt x="259203" y="2463774"/>
                  <a:pt x="242750" y="2431779"/>
                  <a:pt x="208651" y="2426702"/>
                </a:cubicBezTo>
                <a:cubicBezTo>
                  <a:pt x="132821" y="2415529"/>
                  <a:pt x="156667" y="2328180"/>
                  <a:pt x="116605" y="2289331"/>
                </a:cubicBezTo>
                <a:cubicBezTo>
                  <a:pt x="108974" y="2281966"/>
                  <a:pt x="102060" y="2267494"/>
                  <a:pt x="103490" y="2257592"/>
                </a:cubicBezTo>
                <a:cubicBezTo>
                  <a:pt x="105635" y="2243370"/>
                  <a:pt x="114698" y="2229913"/>
                  <a:pt x="122328" y="2217216"/>
                </a:cubicBezTo>
                <a:cubicBezTo>
                  <a:pt x="130198" y="2204521"/>
                  <a:pt x="142119" y="2193348"/>
                  <a:pt x="136397" y="2176590"/>
                </a:cubicBezTo>
                <a:cubicBezTo>
                  <a:pt x="134014" y="2169734"/>
                  <a:pt x="135681" y="2145866"/>
                  <a:pt x="118036" y="2164655"/>
                </a:cubicBezTo>
                <a:cubicBezTo>
                  <a:pt x="69629" y="2216201"/>
                  <a:pt x="41491" y="2167450"/>
                  <a:pt x="0" y="2144088"/>
                </a:cubicBezTo>
                <a:cubicBezTo>
                  <a:pt x="33383" y="2119965"/>
                  <a:pt x="63429" y="2102953"/>
                  <a:pt x="68437" y="2066897"/>
                </a:cubicBezTo>
                <a:cubicBezTo>
                  <a:pt x="78690" y="1992498"/>
                  <a:pt x="122565" y="1958473"/>
                  <a:pt x="189096" y="1951871"/>
                </a:cubicBezTo>
                <a:cubicBezTo>
                  <a:pt x="164535" y="1880012"/>
                  <a:pt x="164535" y="1880012"/>
                  <a:pt x="243942" y="1870107"/>
                </a:cubicBezTo>
                <a:cubicBezTo>
                  <a:pt x="213419" y="1824403"/>
                  <a:pt x="213419" y="1812722"/>
                  <a:pt x="250381" y="1796979"/>
                </a:cubicBezTo>
                <a:cubicBezTo>
                  <a:pt x="285911" y="1781998"/>
                  <a:pt x="325255" y="1776919"/>
                  <a:pt x="358164" y="1753813"/>
                </a:cubicBezTo>
                <a:cubicBezTo>
                  <a:pt x="327879" y="1695412"/>
                  <a:pt x="319295" y="1627615"/>
                  <a:pt x="256819" y="1599175"/>
                </a:cubicBezTo>
                <a:cubicBezTo>
                  <a:pt x="247042" y="1594859"/>
                  <a:pt x="240366" y="1577338"/>
                  <a:pt x="246564" y="1567182"/>
                </a:cubicBezTo>
                <a:cubicBezTo>
                  <a:pt x="269218" y="1530364"/>
                  <a:pt x="236788" y="1460535"/>
                  <a:pt x="307371" y="1452664"/>
                </a:cubicBezTo>
                <a:cubicBezTo>
                  <a:pt x="316195" y="1451902"/>
                  <a:pt x="324303" y="1444284"/>
                  <a:pt x="317387" y="1434381"/>
                </a:cubicBezTo>
                <a:cubicBezTo>
                  <a:pt x="293540" y="1399848"/>
                  <a:pt x="322394" y="1402133"/>
                  <a:pt x="339801" y="1397816"/>
                </a:cubicBezTo>
                <a:cubicBezTo>
                  <a:pt x="360787" y="1392485"/>
                  <a:pt x="384632" y="1407720"/>
                  <a:pt x="404186" y="1388929"/>
                </a:cubicBezTo>
                <a:cubicBezTo>
                  <a:pt x="399654" y="1369123"/>
                  <a:pt x="382725" y="1369377"/>
                  <a:pt x="370802" y="1363030"/>
                </a:cubicBezTo>
                <a:cubicBezTo>
                  <a:pt x="335987" y="1344747"/>
                  <a:pt x="307609" y="1322911"/>
                  <a:pt x="305940" y="1275427"/>
                </a:cubicBezTo>
                <a:cubicBezTo>
                  <a:pt x="304749" y="1237085"/>
                  <a:pt x="300933" y="1203314"/>
                  <a:pt x="349102" y="1191633"/>
                </a:cubicBezTo>
                <a:cubicBezTo>
                  <a:pt x="369132" y="1186808"/>
                  <a:pt x="363408" y="1159132"/>
                  <a:pt x="351962" y="1145419"/>
                </a:cubicBezTo>
                <a:cubicBezTo>
                  <a:pt x="331455" y="1121043"/>
                  <a:pt x="314526" y="1088542"/>
                  <a:pt x="279233" y="1086257"/>
                </a:cubicBezTo>
                <a:cubicBezTo>
                  <a:pt x="257772" y="1084734"/>
                  <a:pt x="241318" y="1074575"/>
                  <a:pt x="224388" y="1062896"/>
                </a:cubicBezTo>
                <a:cubicBezTo>
                  <a:pt x="212228" y="1054515"/>
                  <a:pt x="197681" y="1047406"/>
                  <a:pt x="199111" y="1029379"/>
                </a:cubicBezTo>
                <a:cubicBezTo>
                  <a:pt x="200542" y="1012112"/>
                  <a:pt x="214610" y="1005002"/>
                  <a:pt x="228919" y="1001447"/>
                </a:cubicBezTo>
                <a:cubicBezTo>
                  <a:pt x="276611" y="990021"/>
                  <a:pt x="321440" y="973262"/>
                  <a:pt x="361264" y="934920"/>
                </a:cubicBezTo>
                <a:cubicBezTo>
                  <a:pt x="334794" y="914607"/>
                  <a:pt x="309518" y="899879"/>
                  <a:pt x="289964" y="879311"/>
                </a:cubicBezTo>
                <a:cubicBezTo>
                  <a:pt x="242750" y="829544"/>
                  <a:pt x="642644" y="672875"/>
                  <a:pt x="662674" y="617012"/>
                </a:cubicBezTo>
                <a:cubicBezTo>
                  <a:pt x="668873" y="599745"/>
                  <a:pt x="690096" y="581971"/>
                  <a:pt x="707744" y="576892"/>
                </a:cubicBezTo>
                <a:cubicBezTo>
                  <a:pt x="790487" y="553024"/>
                  <a:pt x="862262" y="499446"/>
                  <a:pt x="946915" y="479640"/>
                </a:cubicBezTo>
                <a:cubicBezTo>
                  <a:pt x="1026799" y="460851"/>
                  <a:pt x="1105490" y="435712"/>
                  <a:pt x="1193003" y="410829"/>
                </a:cubicBezTo>
                <a:cubicBezTo>
                  <a:pt x="1139351" y="348364"/>
                  <a:pt x="1044206" y="355728"/>
                  <a:pt x="1022030" y="265586"/>
                </a:cubicBezTo>
                <a:cubicBezTo>
                  <a:pt x="1108590" y="242225"/>
                  <a:pt x="1199679" y="268888"/>
                  <a:pt x="1283141" y="231814"/>
                </a:cubicBezTo>
                <a:cubicBezTo>
                  <a:pt x="1290295" y="228514"/>
                  <a:pt x="1300072" y="231814"/>
                  <a:pt x="1308655" y="232831"/>
                </a:cubicBezTo>
                <a:cubicBezTo>
                  <a:pt x="1480584" y="252636"/>
                  <a:pt x="1651797" y="235371"/>
                  <a:pt x="1821341" y="210485"/>
                </a:cubicBezTo>
                <a:cubicBezTo>
                  <a:pt x="2065522" y="174938"/>
                  <a:pt x="2310657" y="152338"/>
                  <a:pt x="2556268" y="136340"/>
                </a:cubicBezTo>
                <a:cubicBezTo>
                  <a:pt x="2759196" y="123136"/>
                  <a:pt x="2962599" y="117297"/>
                  <a:pt x="3164574" y="91905"/>
                </a:cubicBezTo>
                <a:cubicBezTo>
                  <a:pt x="3380616" y="64736"/>
                  <a:pt x="3596420" y="34011"/>
                  <a:pt x="3812226" y="5572"/>
                </a:cubicBezTo>
                <a:cubicBezTo>
                  <a:pt x="3822002" y="4301"/>
                  <a:pt x="3832792" y="302"/>
                  <a:pt x="3843224" y="17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056748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C041C9-D6B5-2292-EAF9-C82A9B444F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3784" y="1572768"/>
            <a:ext cx="6501384" cy="568548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Rockbuster</a:t>
            </a:r>
            <a:r>
              <a:rPr lang="en-US" dirty="0"/>
              <a:t> Analysis Links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42B999-CF08-60A3-3220-170DDFED8F6A}"/>
              </a:ext>
            </a:extLst>
          </p:cNvPr>
          <p:cNvSpPr txBox="1"/>
          <p:nvPr/>
        </p:nvSpPr>
        <p:spPr>
          <a:xfrm>
            <a:off x="2407533" y="2696901"/>
            <a:ext cx="5787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hlinkClick r:id="rId2"/>
              </a:rPr>
              <a:t>Rockbuster</a:t>
            </a:r>
            <a:r>
              <a:rPr lang="en-US" dirty="0">
                <a:hlinkClick r:id="rId2"/>
              </a:rPr>
              <a:t> Customers per country</a:t>
            </a:r>
            <a:r>
              <a:rPr lang="en-US" dirty="0"/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D04F3B-35AA-07FB-B0B0-9F0C0E2C4DA0}"/>
              </a:ext>
            </a:extLst>
          </p:cNvPr>
          <p:cNvSpPr txBox="1"/>
          <p:nvPr/>
        </p:nvSpPr>
        <p:spPr>
          <a:xfrm>
            <a:off x="2615878" y="3414532"/>
            <a:ext cx="5440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hlinkClick r:id="rId3"/>
              </a:rPr>
              <a:t>Rockbuster</a:t>
            </a:r>
            <a:r>
              <a:rPr lang="en-US" dirty="0">
                <a:hlinkClick r:id="rId3"/>
              </a:rPr>
              <a:t> Lifetime Value Customers</a:t>
            </a:r>
            <a:r>
              <a:rPr lang="en-US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D77781-0D01-9098-A317-F941B8CDA76A}"/>
              </a:ext>
            </a:extLst>
          </p:cNvPr>
          <p:cNvSpPr txBox="1"/>
          <p:nvPr/>
        </p:nvSpPr>
        <p:spPr>
          <a:xfrm>
            <a:off x="3032567" y="4271058"/>
            <a:ext cx="57873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Rockbusters Top 10 movies with highest revenues</a:t>
            </a:r>
            <a:r>
              <a:rPr lang="en-US" dirty="0"/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03E3E4-E0A9-94E0-69F8-BE73CF32C951}"/>
              </a:ext>
            </a:extLst>
          </p:cNvPr>
          <p:cNvSpPr txBox="1"/>
          <p:nvPr/>
        </p:nvSpPr>
        <p:spPr>
          <a:xfrm>
            <a:off x="3796496" y="5127584"/>
            <a:ext cx="4502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5"/>
              </a:rPr>
              <a:t>Rockbust movies with lowest revenues.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09485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84A22-4FD6-E801-8015-FA82A37409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 &amp; Objective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87D683-C8BC-2716-2ACB-5EEF7DCF08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z="2800" i="1" dirty="0"/>
          </a:p>
          <a:p>
            <a:r>
              <a:rPr lang="en-US" sz="2800" i="1" dirty="0" err="1"/>
              <a:t>Rockbuster</a:t>
            </a:r>
            <a:r>
              <a:rPr lang="en-US" sz="2800" i="1" dirty="0"/>
              <a:t> Stealth, a fictional company that provides online movie rentals. Facing stiff competition from streaming services like Netflix &amp; Amazon Prime, the business intelligence department wanted help in launching  strategies for the new online video service, in order to stay competitive.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15846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B6D1D7F-141C-4D8E-BFBA-D95B68E16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58DA214-7FDA-4C9D-A7CF-9AD725E290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447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ACD872-F069-BEE0-A0A5-F5DD62896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438" y="317499"/>
            <a:ext cx="4500737" cy="209550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Questions &amp; Findings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3CA533-448B-DB19-0071-F16905150A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9784" y="2587625"/>
            <a:ext cx="5396459" cy="3952876"/>
          </a:xfrm>
        </p:spPr>
        <p:txBody>
          <a:bodyPr anchor="t">
            <a:normAutofit/>
          </a:bodyPr>
          <a:lstStyle/>
          <a:p>
            <a:pPr marL="457200" indent="-457200">
              <a:lnSpc>
                <a:spcPct val="91000"/>
              </a:lnSpc>
              <a:buFont typeface="Arial" panose="020B0604020202020204" pitchFamily="34" charset="0"/>
              <a:buChar char="•"/>
            </a:pPr>
            <a:r>
              <a:rPr lang="en-US" sz="2000" i="1" dirty="0">
                <a:latin typeface="American Typewriter" panose="02090604020004020304" pitchFamily="18" charset="77"/>
              </a:rPr>
              <a:t>Which movies contributed to most, least revenue gains?</a:t>
            </a:r>
          </a:p>
          <a:p>
            <a:pPr marL="457200" indent="-457200">
              <a:lnSpc>
                <a:spcPct val="91000"/>
              </a:lnSpc>
              <a:buFont typeface="Arial" panose="020B0604020202020204" pitchFamily="34" charset="0"/>
              <a:buChar char="•"/>
            </a:pPr>
            <a:r>
              <a:rPr lang="en-US" sz="2000" i="1" dirty="0">
                <a:latin typeface="American Typewriter" panose="02090604020004020304" pitchFamily="18" charset="77"/>
              </a:rPr>
              <a:t>What was the average rental duration for all videos?</a:t>
            </a:r>
          </a:p>
          <a:p>
            <a:pPr marL="457200" indent="-457200">
              <a:lnSpc>
                <a:spcPct val="91000"/>
              </a:lnSpc>
              <a:buFont typeface="Arial" panose="020B0604020202020204" pitchFamily="34" charset="0"/>
              <a:buChar char="•"/>
            </a:pPr>
            <a:r>
              <a:rPr lang="en-US" sz="2000" i="1" dirty="0">
                <a:latin typeface="American Typewriter" panose="02090604020004020304" pitchFamily="18" charset="77"/>
              </a:rPr>
              <a:t>Which countries are </a:t>
            </a:r>
            <a:r>
              <a:rPr lang="en-US" sz="2000" i="1" dirty="0" err="1">
                <a:latin typeface="American Typewriter" panose="02090604020004020304" pitchFamily="18" charset="77"/>
              </a:rPr>
              <a:t>Rockbuster</a:t>
            </a:r>
            <a:r>
              <a:rPr lang="en-US" sz="2000" i="1" dirty="0">
                <a:latin typeface="American Typewriter" panose="02090604020004020304" pitchFamily="18" charset="77"/>
              </a:rPr>
              <a:t> customers based in?</a:t>
            </a:r>
          </a:p>
          <a:p>
            <a:pPr marL="457200" indent="-457200">
              <a:lnSpc>
                <a:spcPct val="91000"/>
              </a:lnSpc>
              <a:buFont typeface="Arial" panose="020B0604020202020204" pitchFamily="34" charset="0"/>
              <a:buChar char="•"/>
            </a:pPr>
            <a:r>
              <a:rPr lang="en-US" sz="2000" i="1" dirty="0">
                <a:latin typeface="American Typewriter" panose="02090604020004020304" pitchFamily="18" charset="77"/>
              </a:rPr>
              <a:t>Where are customers with high lifetime value based?</a:t>
            </a:r>
          </a:p>
          <a:p>
            <a:pPr marL="457200" indent="-457200">
              <a:lnSpc>
                <a:spcPct val="91000"/>
              </a:lnSpc>
              <a:buFont typeface="Arial" panose="020B0604020202020204" pitchFamily="34" charset="0"/>
              <a:buChar char="•"/>
            </a:pPr>
            <a:r>
              <a:rPr lang="en-US" sz="2000" i="1" dirty="0">
                <a:latin typeface="American Typewriter" panose="02090604020004020304" pitchFamily="18" charset="77"/>
              </a:rPr>
              <a:t>Do sales figure vary between geographical regions?</a:t>
            </a:r>
          </a:p>
        </p:txBody>
      </p:sp>
      <p:pic>
        <p:nvPicPr>
          <p:cNvPr id="5" name="Picture 4" descr="Graph">
            <a:extLst>
              <a:ext uri="{FF2B5EF4-FFF2-40B4-BE49-F238E27FC236}">
                <a16:creationId xmlns:a16="http://schemas.microsoft.com/office/drawing/2014/main" id="{2AE13624-2F9D-F936-AD57-C028CDF0D9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582" r="27848"/>
          <a:stretch/>
        </p:blipFill>
        <p:spPr>
          <a:xfrm>
            <a:off x="6094474" y="10"/>
            <a:ext cx="6097526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4554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EB6D1D7F-141C-4D8E-BFBA-D95B68E16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58DA214-7FDA-4C9D-A7CF-9AD725E290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734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9B4F3E-07CF-1D70-6D5A-66DDEFD942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643467"/>
            <a:ext cx="3212593" cy="1883901"/>
          </a:xfrm>
        </p:spPr>
        <p:txBody>
          <a:bodyPr>
            <a:normAutofit/>
          </a:bodyPr>
          <a:lstStyle/>
          <a:p>
            <a:r>
              <a:rPr lang="en-US" sz="5600" dirty="0"/>
              <a:t>Analysis Overview</a:t>
            </a:r>
          </a:p>
        </p:txBody>
      </p:sp>
      <p:sp>
        <p:nvSpPr>
          <p:cNvPr id="30" name="Content Placeholder 29">
            <a:extLst>
              <a:ext uri="{FF2B5EF4-FFF2-40B4-BE49-F238E27FC236}">
                <a16:creationId xmlns:a16="http://schemas.microsoft.com/office/drawing/2014/main" id="{DD9487A3-71C4-4336-FB2B-EB878C2FB978}"/>
              </a:ext>
            </a:extLst>
          </p:cNvPr>
          <p:cNvSpPr>
            <a:spLocks/>
          </p:cNvSpPr>
          <p:nvPr/>
        </p:nvSpPr>
        <p:spPr>
          <a:xfrm>
            <a:off x="960120" y="2587752"/>
            <a:ext cx="10268712" cy="359359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pic>
        <p:nvPicPr>
          <p:cNvPr id="4" name="Content Placeholder 4" descr="A hand holding a house and key&#10;&#10;Description automatically generated">
            <a:extLst>
              <a:ext uri="{FF2B5EF4-FFF2-40B4-BE49-F238E27FC236}">
                <a16:creationId xmlns:a16="http://schemas.microsoft.com/office/drawing/2014/main" id="{B0BCFB6C-0F94-792C-C780-4E7D6D1677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3678" y="245352"/>
            <a:ext cx="675465" cy="675465"/>
          </a:xfrm>
          <a:prstGeom prst="rect">
            <a:avLst/>
          </a:prstGeom>
        </p:spPr>
      </p:pic>
      <p:pic>
        <p:nvPicPr>
          <p:cNvPr id="5" name="Picture 4" descr="A black and white icon&#10;&#10;Description automatically generated">
            <a:extLst>
              <a:ext uri="{FF2B5EF4-FFF2-40B4-BE49-F238E27FC236}">
                <a16:creationId xmlns:a16="http://schemas.microsoft.com/office/drawing/2014/main" id="{93FC90D8-E4B5-D8CF-A8DC-421F0AD357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0249" y="3329590"/>
            <a:ext cx="623506" cy="675465"/>
          </a:xfrm>
          <a:prstGeom prst="rect">
            <a:avLst/>
          </a:prstGeom>
        </p:spPr>
      </p:pic>
      <p:pic>
        <p:nvPicPr>
          <p:cNvPr id="6" name="Picture 5" descr="A black and white image of a clock and money&#10;&#10;Description automatically generated">
            <a:extLst>
              <a:ext uri="{FF2B5EF4-FFF2-40B4-BE49-F238E27FC236}">
                <a16:creationId xmlns:a16="http://schemas.microsoft.com/office/drawing/2014/main" id="{22F0E586-5301-CEA2-515B-723C4B8853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64414" y="380359"/>
            <a:ext cx="675465" cy="675465"/>
          </a:xfrm>
          <a:prstGeom prst="rect">
            <a:avLst/>
          </a:prstGeom>
        </p:spPr>
      </p:pic>
      <p:pic>
        <p:nvPicPr>
          <p:cNvPr id="7" name="Picture 6" descr="A black and white image of a clock and a film strip&#10;&#10;Description automatically generated">
            <a:extLst>
              <a:ext uri="{FF2B5EF4-FFF2-40B4-BE49-F238E27FC236}">
                <a16:creationId xmlns:a16="http://schemas.microsoft.com/office/drawing/2014/main" id="{E87A7FC0-061B-F1EB-80F7-71592FF947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73677" y="1938729"/>
            <a:ext cx="675465" cy="675465"/>
          </a:xfrm>
          <a:prstGeom prst="rect">
            <a:avLst/>
          </a:prstGeom>
        </p:spPr>
      </p:pic>
      <p:pic>
        <p:nvPicPr>
          <p:cNvPr id="8" name="Picture 7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23465672-9AD8-DBEF-EFA6-8B0C745593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78095" y="1938728"/>
            <a:ext cx="923568" cy="675465"/>
          </a:xfrm>
          <a:prstGeom prst="rect">
            <a:avLst/>
          </a:prstGeom>
        </p:spPr>
      </p:pic>
      <p:pic>
        <p:nvPicPr>
          <p:cNvPr id="9" name="Picture 8" descr="A black and white image of a globe with a flag on top&#10;&#10;Description automatically generated">
            <a:extLst>
              <a:ext uri="{FF2B5EF4-FFF2-40B4-BE49-F238E27FC236}">
                <a16:creationId xmlns:a16="http://schemas.microsoft.com/office/drawing/2014/main" id="{741A77B8-3FCD-E165-6831-DD7E7B921C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52189" y="4554929"/>
            <a:ext cx="839134" cy="675465"/>
          </a:xfrm>
          <a:prstGeom prst="rect">
            <a:avLst/>
          </a:prstGeom>
        </p:spPr>
      </p:pic>
      <p:pic>
        <p:nvPicPr>
          <p:cNvPr id="10" name="Picture 9" descr="A hand holding a bag of money&#10;&#10;Description automatically generated">
            <a:extLst>
              <a:ext uri="{FF2B5EF4-FFF2-40B4-BE49-F238E27FC236}">
                <a16:creationId xmlns:a16="http://schemas.microsoft.com/office/drawing/2014/main" id="{EFDFF38C-E520-1213-D8B3-37C11D256CA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53605" y="5555871"/>
            <a:ext cx="685857" cy="68585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328D7A2-68E3-91C0-70F6-CC5AEC55535A}"/>
              </a:ext>
            </a:extLst>
          </p:cNvPr>
          <p:cNvSpPr txBox="1"/>
          <p:nvPr/>
        </p:nvSpPr>
        <p:spPr>
          <a:xfrm flipH="1">
            <a:off x="5131308" y="914309"/>
            <a:ext cx="2843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740298">
              <a:spcAft>
                <a:spcPts val="552"/>
              </a:spcAft>
            </a:pPr>
            <a:r>
              <a:rPr lang="en-US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Average Rent  $2.98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9005F7F-F38D-86D8-177D-E7876D15A9E9}"/>
              </a:ext>
            </a:extLst>
          </p:cNvPr>
          <p:cNvSpPr txBox="1"/>
          <p:nvPr/>
        </p:nvSpPr>
        <p:spPr>
          <a:xfrm>
            <a:off x="8653398" y="1148390"/>
            <a:ext cx="2843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740298">
              <a:spcAft>
                <a:spcPts val="552"/>
              </a:spcAft>
            </a:pPr>
            <a:r>
              <a:rPr lang="en-US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Average duration  - 5days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2D65798-784E-5EAE-9184-D878CC65EBAF}"/>
              </a:ext>
            </a:extLst>
          </p:cNvPr>
          <p:cNvSpPr txBox="1"/>
          <p:nvPr/>
        </p:nvSpPr>
        <p:spPr>
          <a:xfrm>
            <a:off x="5437904" y="2569648"/>
            <a:ext cx="3013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41248">
              <a:spcAft>
                <a:spcPts val="600"/>
              </a:spcAft>
            </a:pPr>
            <a:r>
              <a:rPr lang="en-US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Average length – 115min</a:t>
            </a:r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DA30F30-F4F3-889D-77FB-CE5FFD1259E3}"/>
              </a:ext>
            </a:extLst>
          </p:cNvPr>
          <p:cNvSpPr txBox="1"/>
          <p:nvPr/>
        </p:nvSpPr>
        <p:spPr>
          <a:xfrm>
            <a:off x="7165298" y="4076451"/>
            <a:ext cx="4191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41248">
              <a:spcAft>
                <a:spcPts val="600"/>
              </a:spcAft>
            </a:pPr>
            <a:r>
              <a:rPr lang="en-US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Average replacement cost - $20</a:t>
            </a:r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38A3694-43DB-380F-A064-B04886FBDAC6}"/>
              </a:ext>
            </a:extLst>
          </p:cNvPr>
          <p:cNvSpPr txBox="1"/>
          <p:nvPr/>
        </p:nvSpPr>
        <p:spPr>
          <a:xfrm>
            <a:off x="6391323" y="4832725"/>
            <a:ext cx="3984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41248">
              <a:spcAft>
                <a:spcPts val="600"/>
              </a:spcAft>
            </a:pPr>
            <a:r>
              <a:rPr lang="en-US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Total countries - 109</a:t>
            </a:r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07CB95C-82F3-B4BA-0472-804522960311}"/>
              </a:ext>
            </a:extLst>
          </p:cNvPr>
          <p:cNvSpPr txBox="1"/>
          <p:nvPr/>
        </p:nvSpPr>
        <p:spPr>
          <a:xfrm>
            <a:off x="8471970" y="5760909"/>
            <a:ext cx="3715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41248">
              <a:spcAft>
                <a:spcPts val="600"/>
              </a:spcAft>
            </a:pPr>
            <a:r>
              <a:rPr lang="en-US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Total Revenue Collected - $61,312</a:t>
            </a:r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D8825DF-2A05-486D-8D62-2C4E488B196F}"/>
              </a:ext>
            </a:extLst>
          </p:cNvPr>
          <p:cNvSpPr txBox="1"/>
          <p:nvPr/>
        </p:nvSpPr>
        <p:spPr>
          <a:xfrm>
            <a:off x="8919149" y="2818151"/>
            <a:ext cx="3013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Total customers - 599</a:t>
            </a:r>
          </a:p>
        </p:txBody>
      </p:sp>
      <p:pic>
        <p:nvPicPr>
          <p:cNvPr id="52" name="Picture 51" descr="A projector with a beam of light&#10;&#10;Description automatically generated">
            <a:extLst>
              <a:ext uri="{FF2B5EF4-FFF2-40B4-BE49-F238E27FC236}">
                <a16:creationId xmlns:a16="http://schemas.microsoft.com/office/drawing/2014/main" id="{6BAEF277-6F13-F3ED-6594-ABDB705C31B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1523" y="3187483"/>
            <a:ext cx="4657346" cy="3645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3519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EB6D1D7F-141C-4D8E-BFBA-D95B68E16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558DA214-7FDA-4C9D-A7CF-9AD725E290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447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1B973DA6-4DC1-4EDB-BBEB-CFDFD53A1D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9804" y="599609"/>
            <a:ext cx="4706912" cy="900008"/>
          </a:xfrm>
        </p:spPr>
        <p:txBody>
          <a:bodyPr anchor="t">
            <a:normAutofit/>
          </a:bodyPr>
          <a:lstStyle/>
          <a:p>
            <a:r>
              <a:rPr lang="en-US" i="1" dirty="0" err="1"/>
              <a:t>Rockbuster</a:t>
            </a:r>
            <a:r>
              <a:rPr lang="en-US" i="1" dirty="0"/>
              <a:t> Customers all over the World!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5ADAEB7-096A-7799-A7E4-8665EB6AC8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893" r="29651" b="-1"/>
          <a:stretch/>
        </p:blipFill>
        <p:spPr>
          <a:xfrm>
            <a:off x="5461175" y="0"/>
            <a:ext cx="6730825" cy="719798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975EFB8-E7EB-2EAF-90D1-CE2E193E830D}"/>
              </a:ext>
            </a:extLst>
          </p:cNvPr>
          <p:cNvSpPr txBox="1"/>
          <p:nvPr/>
        </p:nvSpPr>
        <p:spPr>
          <a:xfrm>
            <a:off x="449705" y="1840992"/>
            <a:ext cx="455701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Total Countries – 109</a:t>
            </a:r>
          </a:p>
          <a:p>
            <a:endParaRPr lang="en-US" dirty="0"/>
          </a:p>
          <a:p>
            <a:r>
              <a:rPr lang="en-US" dirty="0"/>
              <a:t>Total Customers – 599</a:t>
            </a:r>
          </a:p>
          <a:p>
            <a:endParaRPr lang="en-US" dirty="0"/>
          </a:p>
          <a:p>
            <a:r>
              <a:rPr lang="en-US" dirty="0"/>
              <a:t>Total Revenue -  $61,312</a:t>
            </a:r>
          </a:p>
        </p:txBody>
      </p:sp>
      <p:pic>
        <p:nvPicPr>
          <p:cNvPr id="8" name="Picture 7" descr="A film strip on a white background&#10;&#10;Description automatically generated">
            <a:extLst>
              <a:ext uri="{FF2B5EF4-FFF2-40B4-BE49-F238E27FC236}">
                <a16:creationId xmlns:a16="http://schemas.microsoft.com/office/drawing/2014/main" id="{04E33921-43A0-6443-2B36-25441C66EE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950207"/>
            <a:ext cx="5461175" cy="3247775"/>
          </a:xfrm>
          <a:prstGeom prst="rect">
            <a:avLst/>
          </a:prstGeom>
        </p:spPr>
      </p:pic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0E6097BA-3C5F-6A74-C910-7495E929A6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893" r="29651" b="-1"/>
          <a:stretch/>
        </p:blipFill>
        <p:spPr>
          <a:xfrm>
            <a:off x="5459651" y="15165"/>
            <a:ext cx="6730825" cy="7197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9729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7" name="Rectangle 76">
            <a:extLst>
              <a:ext uri="{FF2B5EF4-FFF2-40B4-BE49-F238E27FC236}">
                <a16:creationId xmlns:a16="http://schemas.microsoft.com/office/drawing/2014/main" id="{EB6D1D7F-141C-4D8E-BFBA-D95B68E16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245B42B6-26F8-4E25-839B-FB38F13BEF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93011"/>
            <a:ext cx="12192000" cy="22649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AACB53-F304-1103-8B95-01558B33C0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5029200"/>
            <a:ext cx="10268712" cy="132755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4100" u="sng" dirty="0"/>
              <a:t>Top 10 Countries having most customers</a:t>
            </a:r>
          </a:p>
        </p:txBody>
      </p:sp>
      <p:pic>
        <p:nvPicPr>
          <p:cNvPr id="24" name="Content Placeholder 23" descr="A screenshot of a cell phone&#10;&#10;Description automatically generated">
            <a:extLst>
              <a:ext uri="{FF2B5EF4-FFF2-40B4-BE49-F238E27FC236}">
                <a16:creationId xmlns:a16="http://schemas.microsoft.com/office/drawing/2014/main" id="{0E22693F-41F2-EF14-95F2-5732CE1EFE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08531" y="0"/>
            <a:ext cx="3363976" cy="4593005"/>
          </a:xfr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58C8043-3E02-AECD-9E07-6BC0332288B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506" r="6840" b="4"/>
          <a:stretch/>
        </p:blipFill>
        <p:spPr>
          <a:xfrm>
            <a:off x="6774031" y="0"/>
            <a:ext cx="5417969" cy="4593001"/>
          </a:xfrm>
          <a:prstGeom prst="rect">
            <a:avLst/>
          </a:prstGeom>
        </p:spPr>
      </p:pic>
      <p:pic>
        <p:nvPicPr>
          <p:cNvPr id="12" name="Picture 11" descr="Antique cash register keys">
            <a:extLst>
              <a:ext uri="{FF2B5EF4-FFF2-40B4-BE49-F238E27FC236}">
                <a16:creationId xmlns:a16="http://schemas.microsoft.com/office/drawing/2014/main" id="{2F7D5B80-1B71-BE9F-9BF0-A615A0D3173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970" r="30811"/>
          <a:stretch/>
        </p:blipFill>
        <p:spPr>
          <a:xfrm>
            <a:off x="-1" y="-1"/>
            <a:ext cx="3407007" cy="4593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9896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147D6-87B5-2BA9-E260-5C1700056D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Most Valuable Customers</a:t>
            </a:r>
          </a:p>
        </p:txBody>
      </p:sp>
      <p:pic>
        <p:nvPicPr>
          <p:cNvPr id="5" name="Content Placeholder 4" descr="A graph showing a number of customers&#10;&#10;Description automatically generated">
            <a:extLst>
              <a:ext uri="{FF2B5EF4-FFF2-40B4-BE49-F238E27FC236}">
                <a16:creationId xmlns:a16="http://schemas.microsoft.com/office/drawing/2014/main" id="{F643D949-0DCB-4860-FCDC-C956ED3144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2293495"/>
            <a:ext cx="12192000" cy="4564505"/>
          </a:xfrm>
        </p:spPr>
      </p:pic>
    </p:spTree>
    <p:extLst>
      <p:ext uri="{BB962C8B-B14F-4D97-AF65-F5344CB8AC3E}">
        <p14:creationId xmlns:p14="http://schemas.microsoft.com/office/powerpoint/2010/main" val="15485422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38DB24-FECF-6ECA-AC4F-A14DE3D304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17814"/>
            <a:ext cx="12192000" cy="1700784"/>
          </a:xfrm>
        </p:spPr>
        <p:txBody>
          <a:bodyPr>
            <a:normAutofit/>
          </a:bodyPr>
          <a:lstStyle/>
          <a:p>
            <a:pPr algn="ctr"/>
            <a:r>
              <a:rPr lang="en-US" sz="4800" dirty="0"/>
              <a:t>Movies with most/least revenue gains</a:t>
            </a:r>
          </a:p>
        </p:txBody>
      </p:sp>
      <p:pic>
        <p:nvPicPr>
          <p:cNvPr id="13" name="Picture 12" descr="A graph of blue bars&#10;&#10;Description automatically generated with medium confidence">
            <a:extLst>
              <a:ext uri="{FF2B5EF4-FFF2-40B4-BE49-F238E27FC236}">
                <a16:creationId xmlns:a16="http://schemas.microsoft.com/office/drawing/2014/main" id="{4A2972C6-3D27-A398-E0CA-9C5895FCEE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7524" y="2308486"/>
            <a:ext cx="6094476" cy="4549514"/>
          </a:xfrm>
          <a:prstGeom prst="rect">
            <a:avLst/>
          </a:prstGeom>
        </p:spPr>
      </p:pic>
      <p:pic>
        <p:nvPicPr>
          <p:cNvPr id="17" name="Content Placeholder 16" descr="A graph of blue bars&#10;&#10;Description automatically generated with medium confidence">
            <a:extLst>
              <a:ext uri="{FF2B5EF4-FFF2-40B4-BE49-F238E27FC236}">
                <a16:creationId xmlns:a16="http://schemas.microsoft.com/office/drawing/2014/main" id="{3F132A0F-C5E3-6B92-4414-A87E7F044A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2308486"/>
            <a:ext cx="6094478" cy="4549514"/>
          </a:xfrm>
        </p:spPr>
      </p:pic>
    </p:spTree>
    <p:extLst>
      <p:ext uri="{BB962C8B-B14F-4D97-AF65-F5344CB8AC3E}">
        <p14:creationId xmlns:p14="http://schemas.microsoft.com/office/powerpoint/2010/main" val="6745182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D153959-30FA-4987-A094-7243641F47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2649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EB6D1D7F-141C-4D8E-BFBA-D95B68E16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558DA214-7FDA-4C9D-A7CF-9AD725E290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447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12EBEC-E747-07A4-18FD-2181C85084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8672" y="1"/>
            <a:ext cx="7973568" cy="80467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u="sng" kern="1200" cap="all" spc="120" baseline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Conclusion &amp; Recommendations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FC17F2-968C-AF52-9B08-D55F81A9D1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0" y="804672"/>
            <a:ext cx="7412736" cy="6053328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342900" indent="-342900">
              <a:lnSpc>
                <a:spcPct val="91000"/>
              </a:lnSpc>
              <a:buFont typeface="Arial" panose="020B0604020202020204" pitchFamily="34" charset="0"/>
              <a:buChar char="•"/>
            </a:pPr>
            <a:r>
              <a:rPr lang="en-US" sz="2600" i="1" dirty="0">
                <a:latin typeface="Bookman Old Style" panose="02050604050505020204" pitchFamily="18" charset="0"/>
              </a:rPr>
              <a:t>The number of Movies with most revenue gains should be increased </a:t>
            </a:r>
          </a:p>
          <a:p>
            <a:pPr marL="342900" indent="-342900">
              <a:lnSpc>
                <a:spcPct val="91000"/>
              </a:lnSpc>
              <a:buFont typeface="Arial" panose="020B0604020202020204" pitchFamily="34" charset="0"/>
              <a:buChar char="•"/>
            </a:pPr>
            <a:r>
              <a:rPr lang="en-US" sz="2600" i="1" dirty="0">
                <a:latin typeface="Bookman Old Style" panose="02050604050505020204" pitchFamily="18" charset="0"/>
              </a:rPr>
              <a:t>Attention should be paid on the time of the year when most of the movies are rented and customer choices.</a:t>
            </a:r>
          </a:p>
          <a:p>
            <a:pPr marL="342900" indent="-342900">
              <a:lnSpc>
                <a:spcPct val="91000"/>
              </a:lnSpc>
              <a:buFont typeface="Arial" panose="020B0604020202020204" pitchFamily="34" charset="0"/>
              <a:buChar char="•"/>
            </a:pPr>
            <a:r>
              <a:rPr lang="en-US" sz="2600" i="1" dirty="0">
                <a:latin typeface="Bookman Old Style" panose="02050604050505020204" pitchFamily="18" charset="0"/>
              </a:rPr>
              <a:t>Most popular category of films in terms of number of rentals</a:t>
            </a:r>
          </a:p>
          <a:p>
            <a:pPr marL="342900" indent="-342900">
              <a:lnSpc>
                <a:spcPct val="91000"/>
              </a:lnSpc>
              <a:buFont typeface="Arial" panose="020B0604020202020204" pitchFamily="34" charset="0"/>
              <a:buChar char="•"/>
            </a:pPr>
            <a:r>
              <a:rPr lang="en-US" sz="2600" i="1" dirty="0">
                <a:latin typeface="Bookman Old Style" panose="02050604050505020204" pitchFamily="18" charset="0"/>
              </a:rPr>
              <a:t>Customer feedback can provide insight regarding movies popularity in terms of actors, genre, language, rental duration etc.</a:t>
            </a:r>
          </a:p>
          <a:p>
            <a:pPr marL="342900" indent="-342900">
              <a:lnSpc>
                <a:spcPct val="91000"/>
              </a:lnSpc>
              <a:buFont typeface="Arial" panose="020B0604020202020204" pitchFamily="34" charset="0"/>
              <a:buChar char="•"/>
            </a:pPr>
            <a:r>
              <a:rPr lang="en-US" sz="2600" i="1" dirty="0">
                <a:latin typeface="Bookman Old Style" panose="02050604050505020204" pitchFamily="18" charset="0"/>
              </a:rPr>
              <a:t>Are the movies available in the stores or can be rented online?</a:t>
            </a:r>
          </a:p>
          <a:p>
            <a:pPr marL="342900" indent="-342900">
              <a:lnSpc>
                <a:spcPct val="91000"/>
              </a:lnSpc>
              <a:buFont typeface="Arial" panose="020B0604020202020204" pitchFamily="34" charset="0"/>
              <a:buChar char="•"/>
            </a:pPr>
            <a:r>
              <a:rPr lang="en-US" sz="2600" i="1" dirty="0">
                <a:latin typeface="Bookman Old Style" panose="02050604050505020204" pitchFamily="18" charset="0"/>
              </a:rPr>
              <a:t>Customer preference for  in-person DVD rentals vs watching online</a:t>
            </a:r>
          </a:p>
          <a:p>
            <a:pPr marL="342900" indent="-342900">
              <a:lnSpc>
                <a:spcPct val="91000"/>
              </a:lnSpc>
              <a:buFont typeface="Arial" panose="020B0604020202020204" pitchFamily="34" charset="0"/>
              <a:buChar char="•"/>
            </a:pPr>
            <a:r>
              <a:rPr lang="en-US" sz="2600" i="1" dirty="0">
                <a:latin typeface="Bookman Old Style" panose="02050604050505020204" pitchFamily="18" charset="0"/>
              </a:rPr>
              <a:t>Finding which streaming services held the most and highest rated movies.</a:t>
            </a:r>
          </a:p>
          <a:p>
            <a:pPr>
              <a:lnSpc>
                <a:spcPct val="91000"/>
              </a:lnSpc>
            </a:pPr>
            <a:endParaRPr lang="en-US" sz="600" dirty="0"/>
          </a:p>
        </p:txBody>
      </p:sp>
      <p:pic>
        <p:nvPicPr>
          <p:cNvPr id="6" name="Picture 5" descr="Film reel and slate">
            <a:extLst>
              <a:ext uri="{FF2B5EF4-FFF2-40B4-BE49-F238E27FC236}">
                <a16:creationId xmlns:a16="http://schemas.microsoft.com/office/drawing/2014/main" id="{F2B6BD23-3EE2-26BD-EABC-672D6CE09D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498" r="30153" b="-1"/>
          <a:stretch/>
        </p:blipFill>
        <p:spPr>
          <a:xfrm>
            <a:off x="7534656" y="902208"/>
            <a:ext cx="4657344" cy="5803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1035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JuxtaposeVTI">
  <a:themeElements>
    <a:clrScheme name="Juxtapose">
      <a:dk1>
        <a:sysClr val="windowText" lastClr="000000"/>
      </a:dk1>
      <a:lt1>
        <a:sysClr val="window" lastClr="FFFFFF"/>
      </a:lt1>
      <a:dk2>
        <a:srgbClr val="3F3F3F"/>
      </a:dk2>
      <a:lt2>
        <a:srgbClr val="F8F7F5"/>
      </a:lt2>
      <a:accent1>
        <a:srgbClr val="F99700"/>
      </a:accent1>
      <a:accent2>
        <a:srgbClr val="00BAC7"/>
      </a:accent2>
      <a:accent3>
        <a:srgbClr val="FF5C21"/>
      </a:accent3>
      <a:accent4>
        <a:srgbClr val="6F7EFD"/>
      </a:accent4>
      <a:accent5>
        <a:srgbClr val="ACACAC"/>
      </a:accent5>
      <a:accent6>
        <a:srgbClr val="737373"/>
      </a:accent6>
      <a:hlink>
        <a:srgbClr val="0099FF"/>
      </a:hlink>
      <a:folHlink>
        <a:srgbClr val="868686"/>
      </a:folHlink>
    </a:clrScheme>
    <a:fontScheme name="Custom 167">
      <a:majorFont>
        <a:latin typeface="Franklin Gothic Demi Cond"/>
        <a:ea typeface=""/>
        <a:cs typeface=""/>
      </a:majorFont>
      <a:minorFont>
        <a:latin typeface="Franklin Gothic 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JuxtaposeVTI" id="{FBDCC3B4-6EA8-442A-B697-43C068E31FE3}" vid="{090F2E09-E4E2-4F71-A70E-279F5A0D9E0A}"/>
    </a:ext>
  </a:extLst>
</a:theme>
</file>

<file path=ppt/theme/theme2.xml><?xml version="1.0" encoding="utf-8"?>
<a:theme xmlns:a="http://schemas.openxmlformats.org/drawingml/2006/main" name="BrushVTI">
  <a:themeElements>
    <a:clrScheme name="AnalogousFromDarkSeedLeftStep">
      <a:dk1>
        <a:srgbClr val="000000"/>
      </a:dk1>
      <a:lt1>
        <a:srgbClr val="FFFFFF"/>
      </a:lt1>
      <a:dk2>
        <a:srgbClr val="412E24"/>
      </a:dk2>
      <a:lt2>
        <a:srgbClr val="E8E2E8"/>
      </a:lt2>
      <a:accent1>
        <a:srgbClr val="47B547"/>
      </a:accent1>
      <a:accent2>
        <a:srgbClr val="6CB13B"/>
      </a:accent2>
      <a:accent3>
        <a:srgbClr val="98A942"/>
      </a:accent3>
      <a:accent4>
        <a:srgbClr val="B1933B"/>
      </a:accent4>
      <a:accent5>
        <a:srgbClr val="C3744D"/>
      </a:accent5>
      <a:accent6>
        <a:srgbClr val="B13B45"/>
      </a:accent6>
      <a:hlink>
        <a:srgbClr val="AF743A"/>
      </a:hlink>
      <a:folHlink>
        <a:srgbClr val="7F7F7F"/>
      </a:folHlink>
    </a:clrScheme>
    <a:fontScheme name="Custom 3">
      <a:majorFont>
        <a:latin typeface="Elephant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ushVTI" id="{7102FA3A-9D7B-4497-8C4B-FB535AAFDE06}" vid="{C6D41F62-6FAB-440A-BEC7-CB7BF190811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2866</TotalTime>
  <Words>305</Words>
  <Application>Microsoft Macintosh PowerPoint</Application>
  <PresentationFormat>Widescreen</PresentationFormat>
  <Paragraphs>43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11</vt:i4>
      </vt:variant>
    </vt:vector>
  </HeadingPairs>
  <TitlesOfParts>
    <vt:vector size="21" baseType="lpstr">
      <vt:lpstr>American Typewriter</vt:lpstr>
      <vt:lpstr>Arial</vt:lpstr>
      <vt:lpstr>Bookman Old Style</vt:lpstr>
      <vt:lpstr>Century Gothic</vt:lpstr>
      <vt:lpstr>Elephant</vt:lpstr>
      <vt:lpstr>Franklin Gothic Demi Cond</vt:lpstr>
      <vt:lpstr>Franklin Gothic Medium</vt:lpstr>
      <vt:lpstr>Wingdings</vt:lpstr>
      <vt:lpstr>JuxtaposeVTI</vt:lpstr>
      <vt:lpstr>BrushVTI</vt:lpstr>
      <vt:lpstr>Rockbuster Data Analysis</vt:lpstr>
      <vt:lpstr>Motivation &amp; Objective</vt:lpstr>
      <vt:lpstr>Questions &amp; Findings</vt:lpstr>
      <vt:lpstr>Analysis Overview</vt:lpstr>
      <vt:lpstr>PowerPoint Presentation</vt:lpstr>
      <vt:lpstr>Top 10 Countries having most customers</vt:lpstr>
      <vt:lpstr>Most Valuable Customers</vt:lpstr>
      <vt:lpstr>Movies with most/least revenue gains</vt:lpstr>
      <vt:lpstr>Conclusion &amp; Recommendations</vt:lpstr>
      <vt:lpstr>Thank You!</vt:lpstr>
      <vt:lpstr>Rockbuster Analysis Links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Rockbuster Data Analysis</dc:title>
  <dc:creator>Vineeta Sinha</dc:creator>
  <cp:lastModifiedBy>Vineeta Sinha</cp:lastModifiedBy>
  <cp:revision>6</cp:revision>
  <dcterms:created xsi:type="dcterms:W3CDTF">2023-12-10T03:42:01Z</dcterms:created>
  <dcterms:modified xsi:type="dcterms:W3CDTF">2023-12-16T21:37:54Z</dcterms:modified>
</cp:coreProperties>
</file>